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1"/>
  </p:notesMasterIdLst>
  <p:sldIdLst>
    <p:sldId id="2271" r:id="rId3"/>
    <p:sldId id="2366" r:id="rId4"/>
    <p:sldId id="2364" r:id="rId5"/>
    <p:sldId id="2363" r:id="rId6"/>
    <p:sldId id="2278" r:id="rId7"/>
    <p:sldId id="2284" r:id="rId8"/>
    <p:sldId id="2235" r:id="rId9"/>
    <p:sldId id="2330" r:id="rId10"/>
    <p:sldId id="2393" r:id="rId11"/>
    <p:sldId id="2059" r:id="rId12"/>
    <p:sldId id="2233" r:id="rId13"/>
    <p:sldId id="2394" r:id="rId14"/>
    <p:sldId id="2395" r:id="rId15"/>
    <p:sldId id="2396" r:id="rId16"/>
    <p:sldId id="2397" r:id="rId17"/>
    <p:sldId id="2398" r:id="rId18"/>
    <p:sldId id="2399" r:id="rId19"/>
    <p:sldId id="2400" r:id="rId20"/>
    <p:sldId id="2401" r:id="rId21"/>
    <p:sldId id="2402" r:id="rId22"/>
    <p:sldId id="2403" r:id="rId23"/>
    <p:sldId id="2407" r:id="rId24"/>
    <p:sldId id="2404" r:id="rId25"/>
    <p:sldId id="2405" r:id="rId26"/>
    <p:sldId id="2408" r:id="rId27"/>
    <p:sldId id="2409" r:id="rId28"/>
    <p:sldId id="2410" r:id="rId29"/>
    <p:sldId id="2411" r:id="rId30"/>
    <p:sldId id="2412" r:id="rId31"/>
    <p:sldId id="2413" r:id="rId32"/>
    <p:sldId id="2414" r:id="rId33"/>
    <p:sldId id="2415" r:id="rId34"/>
    <p:sldId id="2416" r:id="rId35"/>
    <p:sldId id="2417" r:id="rId36"/>
    <p:sldId id="2418" r:id="rId37"/>
    <p:sldId id="2419" r:id="rId38"/>
    <p:sldId id="2421" r:id="rId39"/>
    <p:sldId id="2422" r:id="rId40"/>
    <p:sldId id="2423" r:id="rId41"/>
    <p:sldId id="1986" r:id="rId42"/>
    <p:sldId id="2389" r:id="rId43"/>
    <p:sldId id="2424" r:id="rId44"/>
    <p:sldId id="2426" r:id="rId45"/>
    <p:sldId id="2427" r:id="rId46"/>
    <p:sldId id="2428" r:id="rId47"/>
    <p:sldId id="2429" r:id="rId48"/>
    <p:sldId id="1948" r:id="rId49"/>
    <p:sldId id="1894" r:id="rId5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6" autoAdjust="0"/>
    <p:restoredTop sz="93697" autoAdjust="0"/>
  </p:normalViewPr>
  <p:slideViewPr>
    <p:cSldViewPr>
      <p:cViewPr varScale="1">
        <p:scale>
          <a:sx n="97" d="100"/>
          <a:sy n="97" d="100"/>
        </p:scale>
        <p:origin x="-560"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96"/>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5/29/2023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4921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96041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47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7128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24909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1747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43944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9646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0858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0380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74456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458636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14308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91202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222445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4095427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990894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75174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209753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43074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7562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059919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259422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940296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6967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330300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5361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83137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8757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0961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874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25202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46374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73611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47400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74030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07176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48</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370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869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772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1632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5/29/2023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5/29/2023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5/29/2023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5/29/2023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5/29/2023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5/29/2023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5/29/2023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5/29/2023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5/29/2023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54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31 May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295400" y="4267200"/>
            <a:ext cx="67056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Hidden Depths of God Revealed</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Rebuking Divisions and Folly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8077200" cy="501675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a:t>
            </a:r>
            <a:r>
              <a:rPr lang="en-US" sz="2800" i="1" baseline="30000" dirty="0">
                <a:latin typeface="Georgia" panose="02040502050405020303" pitchFamily="18" charset="0"/>
              </a:rPr>
              <a:t> </a:t>
            </a:r>
            <a:r>
              <a:rPr lang="en-US" sz="2800" i="1" dirty="0">
                <a:latin typeface="Georgia" panose="02040502050405020303" pitchFamily="18" charset="0"/>
              </a:rPr>
              <a:t>And I, brethren, when I came to you, did not come with excellence of speech or of wisdom declaring to you the testimony of God.  </a:t>
            </a:r>
            <a:r>
              <a:rPr lang="en-US" sz="2800" b="1" i="1" baseline="30000" dirty="0">
                <a:latin typeface="Georgia" panose="02040502050405020303" pitchFamily="18" charset="0"/>
              </a:rPr>
              <a:t>2</a:t>
            </a:r>
            <a:r>
              <a:rPr lang="en-US" sz="2800" i="1" baseline="30000" dirty="0">
                <a:latin typeface="Georgia" panose="02040502050405020303" pitchFamily="18" charset="0"/>
              </a:rPr>
              <a:t> </a:t>
            </a:r>
            <a:r>
              <a:rPr lang="en-US" sz="2800" i="1" dirty="0">
                <a:latin typeface="Georgia" panose="02040502050405020303" pitchFamily="18" charset="0"/>
              </a:rPr>
              <a:t>For I determined not to know anything </a:t>
            </a:r>
            <a:r>
              <a:rPr lang="en-US" sz="2800" i="1" dirty="0" smtClean="0">
                <a:latin typeface="Georgia" panose="02040502050405020303" pitchFamily="18" charset="0"/>
              </a:rPr>
              <a:t>among you except </a:t>
            </a:r>
            <a:r>
              <a:rPr lang="en-US" sz="2800" i="1" dirty="0">
                <a:latin typeface="Georgia" panose="02040502050405020303" pitchFamily="18" charset="0"/>
              </a:rPr>
              <a:t>Jesus Christ and Him crucified.  </a:t>
            </a:r>
            <a:r>
              <a:rPr lang="en-US" sz="2800" b="1" i="1" baseline="30000" dirty="0">
                <a:latin typeface="Georgia" panose="02040502050405020303" pitchFamily="18" charset="0"/>
              </a:rPr>
              <a:t>3</a:t>
            </a:r>
            <a:r>
              <a:rPr lang="en-US" sz="2800" i="1" baseline="30000" dirty="0">
                <a:latin typeface="Georgia" panose="02040502050405020303" pitchFamily="18" charset="0"/>
              </a:rPr>
              <a:t> </a:t>
            </a:r>
            <a:r>
              <a:rPr lang="en-US" sz="2800" i="1" dirty="0">
                <a:latin typeface="Georgia" panose="02040502050405020303" pitchFamily="18" charset="0"/>
              </a:rPr>
              <a:t>I was with you in weakness, in fear, and in much trembling.  </a:t>
            </a:r>
            <a:r>
              <a:rPr lang="en-US" sz="2800" b="1" i="1" baseline="30000" dirty="0">
                <a:latin typeface="Georgia" panose="02040502050405020303" pitchFamily="18" charset="0"/>
              </a:rPr>
              <a:t>4</a:t>
            </a:r>
            <a:r>
              <a:rPr lang="en-US" sz="2800" i="1" baseline="30000" dirty="0">
                <a:latin typeface="Georgia" panose="02040502050405020303" pitchFamily="18" charset="0"/>
              </a:rPr>
              <a:t> </a:t>
            </a:r>
            <a:r>
              <a:rPr lang="en-US" sz="2800" i="1" dirty="0">
                <a:latin typeface="Georgia" panose="02040502050405020303" pitchFamily="18" charset="0"/>
              </a:rPr>
              <a:t>And my speech and </a:t>
            </a:r>
            <a:r>
              <a:rPr lang="en-US" sz="2800" i="1" dirty="0" smtClean="0">
                <a:latin typeface="Georgia" panose="02040502050405020303" pitchFamily="18" charset="0"/>
              </a:rPr>
              <a:t>my preaching were</a:t>
            </a:r>
            <a:r>
              <a:rPr lang="en-US" sz="2800" i="1" dirty="0">
                <a:latin typeface="Georgia" panose="02040502050405020303" pitchFamily="18" charset="0"/>
              </a:rPr>
              <a:t> not with persuasive </a:t>
            </a:r>
            <a:r>
              <a:rPr lang="en-US" sz="2800" i="1" dirty="0" smtClean="0">
                <a:latin typeface="Georgia" panose="02040502050405020303" pitchFamily="18" charset="0"/>
              </a:rPr>
              <a:t>words of human </a:t>
            </a:r>
            <a:r>
              <a:rPr lang="en-US" sz="2800" i="1" dirty="0">
                <a:latin typeface="Georgia" panose="02040502050405020303" pitchFamily="18" charset="0"/>
              </a:rPr>
              <a:t>wisdom, but in demonstration of the Spirit and of power </a:t>
            </a:r>
            <a:r>
              <a:rPr lang="en-US" sz="2800" b="1" i="1" baseline="30000" dirty="0">
                <a:latin typeface="Georgia" panose="02040502050405020303" pitchFamily="18" charset="0"/>
              </a:rPr>
              <a:t>5</a:t>
            </a:r>
            <a:r>
              <a:rPr lang="en-US" sz="2800" i="1" baseline="30000" dirty="0">
                <a:latin typeface="Georgia" panose="02040502050405020303" pitchFamily="18" charset="0"/>
              </a:rPr>
              <a:t> </a:t>
            </a:r>
            <a:r>
              <a:rPr lang="en-US" sz="2800" i="1" dirty="0">
                <a:latin typeface="Georgia" panose="02040502050405020303" pitchFamily="18" charset="0"/>
              </a:rPr>
              <a:t>that your faith should not be in the wisdom of men but in the power of God.</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2:1-5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2" y="1219200"/>
            <a:ext cx="8664388"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understand Paul’s description of his ministry, we need to remember that he lacked nothing in educational and intellectual ability.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He had been a disciple of Gamaliel, a famous rabbi of the first century (Acts 5:34; 22:3). </a:t>
            </a:r>
            <a:r>
              <a:rPr lang="en-US" sz="2400" b="1" dirty="0" smtClean="0">
                <a:latin typeface="Cambria" pitchFamily="18" charset="0"/>
              </a:rPr>
              <a:t> Beyond </a:t>
            </a:r>
            <a:r>
              <a:rPr lang="en-US" sz="2400" b="1" dirty="0" smtClean="0">
                <a:latin typeface="Cambria" pitchFamily="18" charset="0"/>
              </a:rPr>
              <a:t>that, Paul could hold his own in a debate with detractors </a:t>
            </a:r>
            <a:r>
              <a:rPr lang="en-US" sz="2400" b="1" dirty="0">
                <a:latin typeface="Cambria" pitchFamily="18" charset="0"/>
              </a:rPr>
              <a:t>(Acts </a:t>
            </a:r>
            <a:r>
              <a:rPr lang="en-US" sz="2400" b="1" dirty="0" smtClean="0">
                <a:latin typeface="Cambria" pitchFamily="18" charset="0"/>
              </a:rPr>
              <a:t>19:8-10; 26:24-29). </a:t>
            </a:r>
          </a:p>
          <a:p>
            <a:pPr indent="457200">
              <a:spcAft>
                <a:spcPts val="1200"/>
              </a:spcAft>
            </a:pPr>
            <a:r>
              <a:rPr lang="en-US" sz="2400" b="1" dirty="0" smtClean="0">
                <a:latin typeface="Cambria" pitchFamily="18" charset="0"/>
              </a:rPr>
              <a:t>So it’s not that Paul could not have come to Corinth with </a:t>
            </a:r>
            <a:r>
              <a:rPr lang="en-US" sz="2400" b="1" i="1" dirty="0" smtClean="0">
                <a:latin typeface="Cambria" pitchFamily="18" charset="0"/>
              </a:rPr>
              <a:t>“</a:t>
            </a:r>
            <a:r>
              <a:rPr lang="en-US" sz="2400" b="1" i="1" u="sng" dirty="0" smtClean="0">
                <a:effectLst>
                  <a:outerShdw blurRad="38100" dist="38100" dir="2700000" algn="tl">
                    <a:srgbClr val="000000">
                      <a:alpha val="43137"/>
                    </a:srgbClr>
                  </a:outerShdw>
                </a:effectLst>
                <a:latin typeface="Cambria" pitchFamily="18" charset="0"/>
              </a:rPr>
              <a:t>superiority</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of</a:t>
            </a:r>
            <a:r>
              <a:rPr lang="en-US" sz="2400" b="1" i="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speech</a:t>
            </a:r>
            <a:r>
              <a:rPr lang="en-US" sz="2400" b="1" i="1" dirty="0" smtClean="0">
                <a:latin typeface="Cambria" pitchFamily="18" charset="0"/>
              </a:rPr>
              <a:t> </a:t>
            </a:r>
            <a:r>
              <a:rPr lang="en-US" sz="2400" b="1" dirty="0" smtClean="0">
                <a:latin typeface="Cambria" pitchFamily="18" charset="0"/>
              </a:rPr>
              <a:t>or</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of</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wisdom</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a:t>
            </a:r>
            <a:r>
              <a:rPr lang="en-US" sz="2400" b="1" dirty="0" smtClean="0">
                <a:latin typeface="Cambria" pitchFamily="18" charset="0"/>
              </a:rPr>
              <a:t>). </a:t>
            </a:r>
            <a:r>
              <a:rPr lang="en-US" sz="2400" b="1" dirty="0" smtClean="0">
                <a:latin typeface="Cambria" pitchFamily="18" charset="0"/>
              </a:rPr>
              <a:t> Rather</a:t>
            </a:r>
            <a:r>
              <a:rPr lang="en-US" sz="2400" b="1" dirty="0" smtClean="0">
                <a:latin typeface="Cambria" pitchFamily="18" charset="0"/>
              </a:rPr>
              <a:t>, Paul chose not to.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Why?</a:t>
            </a:r>
          </a:p>
          <a:p>
            <a:pPr indent="457200">
              <a:spcAft>
                <a:spcPts val="1200"/>
              </a:spcAft>
            </a:pPr>
            <a:r>
              <a:rPr lang="en-US" sz="2400" b="1" dirty="0" smtClean="0">
                <a:latin typeface="Cambria" pitchFamily="18" charset="0"/>
              </a:rPr>
              <a:t>Because he determined to remove himself from the equation and let the spirit of God do the work of persuading.</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106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Instead of pummeling the Corinthians with premises, syllogisms, and logical constructs, Paul presented them with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Jesus Christ, and Him crucified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2:2</a:t>
            </a:r>
            <a:r>
              <a:rPr lang="en-US" sz="2400" b="1" dirty="0" smtClean="0">
                <a:latin typeface="Cambria" pitchFamily="18" charset="0"/>
              </a:rPr>
              <a:t>). </a:t>
            </a:r>
            <a:r>
              <a:rPr lang="en-US" sz="2400" b="1" dirty="0" smtClean="0">
                <a:latin typeface="Cambria" pitchFamily="18" charset="0"/>
              </a:rPr>
              <a:t> Everything </a:t>
            </a:r>
            <a:r>
              <a:rPr lang="en-US" sz="2400" b="1" dirty="0" smtClean="0">
                <a:latin typeface="Cambria" pitchFamily="18" charset="0"/>
              </a:rPr>
              <a:t>else was either superfluous or worse: a distraction from the gospel itself.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So when </a:t>
            </a:r>
            <a:r>
              <a:rPr lang="en-US" sz="2400" b="1" dirty="0">
                <a:latin typeface="Cambria" pitchFamily="18" charset="0"/>
              </a:rPr>
              <a:t>Paul </a:t>
            </a:r>
            <a:r>
              <a:rPr lang="en-US" sz="2400" b="1" dirty="0" smtClean="0">
                <a:latin typeface="Cambria" pitchFamily="18" charset="0"/>
              </a:rPr>
              <a:t>served the Corinthians, he did </a:t>
            </a:r>
            <a:r>
              <a:rPr lang="en-US" sz="2400" b="1" dirty="0" smtClean="0">
                <a:latin typeface="Cambria" pitchFamily="18" charset="0"/>
              </a:rPr>
              <a:t>so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weakness and in fear and in much trembling</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2:3</a:t>
            </a:r>
            <a:r>
              <a:rPr lang="en-US" sz="2400" b="1" dirty="0" smtClean="0">
                <a:latin typeface="Cambria" pitchFamily="18" charset="0"/>
              </a:rPr>
              <a:t>). </a:t>
            </a:r>
            <a:r>
              <a:rPr lang="en-US" sz="2400" b="1" dirty="0" smtClean="0">
                <a:latin typeface="Cambria" pitchFamily="18" charset="0"/>
              </a:rPr>
              <a:t> This </a:t>
            </a:r>
            <a:r>
              <a:rPr lang="en-US" sz="2400" b="1" dirty="0" smtClean="0">
                <a:latin typeface="Cambria" pitchFamily="18" charset="0"/>
              </a:rPr>
              <a:t>image doesn’t match the mental picture many of us have of the courageous, </a:t>
            </a:r>
            <a:r>
              <a:rPr lang="en-US" sz="2400" b="1" i="1" dirty="0" smtClean="0">
                <a:latin typeface="Cambria" pitchFamily="18" charset="0"/>
              </a:rPr>
              <a:t>“go-for-broke”</a:t>
            </a:r>
            <a:r>
              <a:rPr lang="en-US" sz="2400" b="1" dirty="0" smtClean="0">
                <a:latin typeface="Cambria" pitchFamily="18" charset="0"/>
              </a:rPr>
              <a:t> apostle Paul. </a:t>
            </a:r>
          </a:p>
          <a:p>
            <a:pPr indent="457200">
              <a:spcAft>
                <a:spcPts val="1200"/>
              </a:spcAft>
            </a:pPr>
            <a:r>
              <a:rPr lang="en-US" sz="2400" b="1" dirty="0">
                <a:latin typeface="Cambria" pitchFamily="18" charset="0"/>
              </a:rPr>
              <a:t>Some believe </a:t>
            </a:r>
            <a:r>
              <a:rPr lang="en-US" sz="2400" b="1" dirty="0" smtClean="0">
                <a:latin typeface="Cambria" pitchFamily="18" charset="0"/>
              </a:rPr>
              <a:t>that Paul was not cowering in fear of the Corinthians, but exhibiting genuine </a:t>
            </a:r>
            <a:r>
              <a:rPr lang="en-US" sz="2400" b="1" i="1" dirty="0" smtClean="0">
                <a:latin typeface="Cambria" pitchFamily="18" charset="0"/>
              </a:rPr>
              <a:t>“fear and trembling”</a:t>
            </a:r>
            <a:r>
              <a:rPr lang="en-US" sz="2400" b="1" dirty="0" smtClean="0">
                <a:latin typeface="Cambria" pitchFamily="18" charset="0"/>
              </a:rPr>
              <a:t>  </a:t>
            </a:r>
            <a:r>
              <a:rPr lang="en-US" sz="2400" b="1" dirty="0" smtClean="0">
                <a:latin typeface="Cambria" pitchFamily="18" charset="0"/>
              </a:rPr>
              <a:t>in </a:t>
            </a:r>
            <a:r>
              <a:rPr lang="en-US" sz="2400" b="1" dirty="0" smtClean="0">
                <a:latin typeface="Cambria" pitchFamily="18" charset="0"/>
              </a:rPr>
              <a:t>the face of his awesome duty to conscientiously communicate the gospel of Christ to unbelievers.</a:t>
            </a:r>
            <a:endParaRPr lang="en-US" sz="2400" b="1" i="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21156486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34400"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Others suggest that Paul referred to his inability to measure up to the cultural expectations of a spellbinding delivery by those presenting an argument to a public audience (</a:t>
            </a:r>
            <a:r>
              <a:rPr lang="en-US" sz="2400" b="1" dirty="0" smtClean="0">
                <a:effectLst>
                  <a:outerShdw blurRad="38100" dist="38100" dir="2700000" algn="tl">
                    <a:srgbClr val="000000">
                      <a:alpha val="43137"/>
                    </a:srgbClr>
                  </a:outerShdw>
                </a:effectLst>
                <a:latin typeface="Cambria" pitchFamily="18" charset="0"/>
              </a:rPr>
              <a:t>2Cor</a:t>
            </a:r>
            <a:r>
              <a:rPr lang="en-US" sz="2400" b="1" dirty="0" smtClean="0">
                <a:effectLst>
                  <a:outerShdw blurRad="38100" dist="38100" dir="2700000" algn="tl">
                    <a:srgbClr val="000000">
                      <a:alpha val="43137"/>
                    </a:srgbClr>
                  </a:outerShdw>
                </a:effectLst>
                <a:latin typeface="Cambria" pitchFamily="18" charset="0"/>
              </a:rPr>
              <a:t>. 10:10</a:t>
            </a:r>
            <a:r>
              <a:rPr lang="en-US" sz="2400" b="1" dirty="0" smtClean="0">
                <a:latin typeface="Cambria" pitchFamily="18" charset="0"/>
              </a:rPr>
              <a:t>).</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Whatever the case, Paul embraced his calling to minister in humility and to depend on the Lord’s strength more than ever (</a:t>
            </a:r>
            <a:r>
              <a:rPr lang="en-US" sz="2400" b="1" dirty="0" smtClean="0">
                <a:effectLst>
                  <a:outerShdw blurRad="38100" dist="38100" dir="2700000" algn="tl">
                    <a:srgbClr val="000000">
                      <a:alpha val="43137"/>
                    </a:srgbClr>
                  </a:outerShdw>
                </a:effectLst>
                <a:latin typeface="Cambria" pitchFamily="18" charset="0"/>
              </a:rPr>
              <a:t>Phil 2:12-13</a:t>
            </a:r>
            <a:r>
              <a:rPr lang="en-US" sz="2400" b="1" dirty="0" smtClean="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result was staggering!</a:t>
            </a:r>
          </a:p>
          <a:p>
            <a:pPr indent="457200">
              <a:spcAft>
                <a:spcPts val="1200"/>
              </a:spcAft>
            </a:pPr>
            <a:r>
              <a:rPr lang="en-US" sz="2400" b="1" dirty="0" smtClean="0">
                <a:latin typeface="Cambria" pitchFamily="18" charset="0"/>
              </a:rPr>
              <a:t>What Paul failed to exhibit in courage and talent, God more than made up in supernatural power: </a:t>
            </a:r>
            <a:r>
              <a:rPr lang="en-US" sz="2400" b="1" dirty="0" smtClean="0">
                <a:latin typeface="Cambria" pitchFamily="18" charset="0"/>
              </a:rPr>
              <a:t> </a:t>
            </a:r>
            <a:r>
              <a:rPr lang="en-US" sz="2400" b="1" i="1" dirty="0" smtClean="0">
                <a:latin typeface="Cambria" pitchFamily="18" charset="0"/>
              </a:rPr>
              <a:t>His </a:t>
            </a:r>
            <a:r>
              <a:rPr lang="en-US" sz="2400" b="1" i="1" dirty="0" smtClean="0">
                <a:latin typeface="Cambria" pitchFamily="18" charset="0"/>
              </a:rPr>
              <a:t>grace was abundantly sufficient</a:t>
            </a:r>
            <a:r>
              <a:rPr lang="en-US" sz="2400" b="1" dirty="0" smtClean="0">
                <a:latin typeface="Cambria" pitchFamily="18" charset="0"/>
              </a:rPr>
              <a:t>. </a:t>
            </a:r>
          </a:p>
        </p:txBody>
      </p:sp>
    </p:spTree>
    <p:extLst>
      <p:ext uri="{BB962C8B-B14F-4D97-AF65-F5344CB8AC3E}">
        <p14:creationId xmlns:p14="http://schemas.microsoft.com/office/powerpoint/2010/main" xmlns="" val="25877991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065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Paul spoke with his wavering foreign accent, the gospel exploded throughout the streets of Corinth. </a:t>
            </a:r>
            <a:r>
              <a:rPr lang="en-US" sz="2400" b="1" dirty="0" smtClean="0">
                <a:latin typeface="Cambria" pitchFamily="18" charset="0"/>
              </a:rPr>
              <a:t> The </a:t>
            </a:r>
            <a:r>
              <a:rPr lang="en-US" sz="2400" b="1" dirty="0" smtClean="0">
                <a:latin typeface="Cambria" pitchFamily="18" charset="0"/>
              </a:rPr>
              <a:t>Holy Spirit moved into the spaces, places, building and back alleys of Corinth. </a:t>
            </a:r>
          </a:p>
          <a:p>
            <a:pPr indent="457200">
              <a:spcAft>
                <a:spcPts val="1200"/>
              </a:spcAft>
            </a:pPr>
            <a:r>
              <a:rPr lang="en-US" sz="2400" b="1" dirty="0" smtClean="0">
                <a:latin typeface="Cambria" pitchFamily="18" charset="0"/>
              </a:rPr>
              <a:t>People came and listened to Paul, not because he could entertain the crowd, but because they felt drawn by the substance of the message and the powerful testimony of the accompanying miracles.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Paul didn’t try to mimic the rhetoric of the master or formulate a clever argument like the logicians. </a:t>
            </a:r>
            <a:r>
              <a:rPr lang="en-US" sz="2400" b="1" dirty="0" smtClean="0">
                <a:latin typeface="Cambria" pitchFamily="18" charset="0"/>
              </a:rPr>
              <a:t> He </a:t>
            </a:r>
            <a:r>
              <a:rPr lang="en-US" sz="2400" b="1" dirty="0" smtClean="0">
                <a:latin typeface="Cambria" pitchFamily="18" charset="0"/>
              </a:rPr>
              <a:t>didn’t strut. </a:t>
            </a:r>
            <a:r>
              <a:rPr lang="en-US" sz="2400" b="1" dirty="0" smtClean="0">
                <a:latin typeface="Cambria" pitchFamily="18" charset="0"/>
              </a:rPr>
              <a:t> Instead</a:t>
            </a:r>
            <a:r>
              <a:rPr lang="en-US" sz="2400" b="1" dirty="0" smtClean="0">
                <a:latin typeface="Cambria" pitchFamily="18" charset="0"/>
              </a:rPr>
              <a:t>, he relied entirely on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demonstration of the Spirit and the power</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2:4</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37495508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2:1-5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065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Only then could Paul ensure that the Corinthians’ faith would rest on the power of God rather than on human wisdom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a:t>
            </a:r>
          </a:p>
          <a:p>
            <a:pPr indent="457200">
              <a:spcAft>
                <a:spcPts val="1200"/>
              </a:spcAft>
            </a:pPr>
            <a:r>
              <a:rPr lang="en-US" sz="2400" b="1" dirty="0" smtClean="0">
                <a:latin typeface="Cambria" pitchFamily="18" charset="0"/>
              </a:rPr>
              <a:t>Paul was convince of a vital spiritual truth of which we need a constant reminder: </a:t>
            </a:r>
            <a:r>
              <a:rPr lang="en-US" sz="2400" b="1" dirty="0" smtClean="0">
                <a:latin typeface="Cambria" pitchFamily="18" charset="0"/>
              </a:rPr>
              <a:t> Human </a:t>
            </a:r>
            <a:r>
              <a:rPr lang="en-US" sz="2400" b="1" dirty="0" smtClean="0">
                <a:latin typeface="Cambria" pitchFamily="18" charset="0"/>
              </a:rPr>
              <a:t>genius and oratorical ingenuity can’t lure people into the kingdom.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Only the simplicity of the gospel, applied to the heart by the Holy Spirit, can humble people and lead them to renounce worldly ways and to embrace the Way, the Truth and the Life.  </a:t>
            </a:r>
            <a:endParaRPr lang="en-US" sz="2400" b="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16395721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95400"/>
            <a:ext cx="8458200" cy="156966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6 </a:t>
            </a:r>
            <a:r>
              <a:rPr lang="en-US" sz="2800" i="1" dirty="0">
                <a:latin typeface="Georgia" panose="02040502050405020303" pitchFamily="18" charset="0"/>
              </a:rPr>
              <a:t>However, we speak wisdom among those who are mature, yet not the wisdom of this age, nor of the rulers of this age, who are coming to nothing.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68771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9852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appeal to the cross rather than to reason and his reliance on the Spirit rather than on rhetoric didn’t go over well with most of the people in Corinth. </a:t>
            </a:r>
          </a:p>
          <a:p>
            <a:pPr indent="457200"/>
            <a:endParaRPr lang="en-US" sz="1200" b="1" dirty="0" smtClean="0">
              <a:latin typeface="Cambria" pitchFamily="18" charset="0"/>
            </a:endParaRPr>
          </a:p>
          <a:p>
            <a:pPr indent="457200">
              <a:spcAft>
                <a:spcPts val="1200"/>
              </a:spcAft>
            </a:pPr>
            <a:r>
              <a:rPr lang="en-US" sz="2400" b="1" dirty="0" smtClean="0">
                <a:latin typeface="Cambria" pitchFamily="18" charset="0"/>
              </a:rPr>
              <a:t>The dividing line began to be drawn between those who were given eyes to see and ears to hear, and those who simply could not understand the things that are discerned by the Holy Spirit.</a:t>
            </a:r>
          </a:p>
          <a:p>
            <a:pPr indent="457200"/>
            <a:endParaRPr lang="en-US" sz="12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Paul clears up the misconception that the gospel is meaningless nonsense concocted by God simply to trip up those who can’t bring themselves to make a blind leap of faith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a:t>
            </a:r>
          </a:p>
        </p:txBody>
      </p:sp>
    </p:spTree>
    <p:extLst>
      <p:ext uri="{BB962C8B-B14F-4D97-AF65-F5344CB8AC3E}">
        <p14:creationId xmlns:p14="http://schemas.microsoft.com/office/powerpoint/2010/main" xmlns="" val="11264733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199"/>
            <a:ext cx="8534400" cy="5220841"/>
          </a:xfrm>
          <a:prstGeom prst="rect">
            <a:avLst/>
          </a:prstGeom>
          <a:noFill/>
          <a:effectLst/>
        </p:spPr>
        <p:txBody>
          <a:bodyPr wrap="square" rtlCol="0">
            <a:spAutoFit/>
          </a:bodyPr>
          <a:lstStyle/>
          <a:p>
            <a:pPr indent="457200">
              <a:spcAft>
                <a:spcPts val="1200"/>
              </a:spcAft>
            </a:pPr>
            <a:r>
              <a:rPr lang="en-US" sz="2400" b="1" dirty="0">
                <a:latin typeface="Cambria" pitchFamily="18" charset="0"/>
              </a:rPr>
              <a:t>Like an iceberg </a:t>
            </a:r>
            <a:r>
              <a:rPr lang="en-US" sz="2400" b="1" dirty="0" smtClean="0">
                <a:latin typeface="Cambria" pitchFamily="18" charset="0"/>
              </a:rPr>
              <a:t>that conceals its depths </a:t>
            </a:r>
            <a:r>
              <a:rPr lang="en-US" sz="2400" b="1" dirty="0">
                <a:latin typeface="Cambria" pitchFamily="18" charset="0"/>
              </a:rPr>
              <a:t>beneath the surface, unbelievers cannot see the hidden depths of wisdom and truth inherent in the Christian faith</a:t>
            </a:r>
            <a:r>
              <a:rPr lang="en-US" sz="2400" b="1" dirty="0" smtClean="0">
                <a:latin typeface="Cambria" pitchFamily="18" charset="0"/>
              </a:rPr>
              <a:t>.</a:t>
            </a:r>
          </a:p>
          <a:p>
            <a:pPr indent="457200"/>
            <a:endParaRPr lang="en-US" sz="1200" b="1" dirty="0">
              <a:latin typeface="Cambria" pitchFamily="18" charset="0"/>
            </a:endParaRPr>
          </a:p>
          <a:p>
            <a:pPr indent="457200">
              <a:spcAft>
                <a:spcPts val="1200"/>
              </a:spcAft>
            </a:pPr>
            <a:r>
              <a:rPr lang="en-US" sz="2400" b="1" dirty="0" smtClean="0">
                <a:latin typeface="Cambria" pitchFamily="18" charset="0"/>
              </a:rPr>
              <a:t>Realizing that some may interpret his disparaging of worldly wisdom as an admission that accepting the gospel requires intellectual suicide, Paul tackles the age-old conflict between faith and reason, reconciling them in the hidden depths of God. </a:t>
            </a:r>
          </a:p>
          <a:p>
            <a:pPr indent="457200"/>
            <a:endParaRPr lang="en-US" sz="1200" b="1" dirty="0" smtClean="0">
              <a:latin typeface="Cambria" pitchFamily="18" charset="0"/>
            </a:endParaRPr>
          </a:p>
          <a:p>
            <a:pPr indent="457200">
              <a:spcAft>
                <a:spcPts val="1200"/>
              </a:spcAft>
            </a:pPr>
            <a:r>
              <a:rPr lang="en-US" sz="2400" b="1" dirty="0" smtClean="0">
                <a:latin typeface="Cambria" pitchFamily="18" charset="0"/>
              </a:rPr>
              <a:t>Concluding that the wisdom spoken of in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is neither empirical fact-finding nor intuitive common sense, but </a:t>
            </a:r>
            <a:r>
              <a:rPr lang="en-US" sz="2400" b="1" i="1" dirty="0" smtClean="0">
                <a:effectLst>
                  <a:outerShdw blurRad="38100" dist="38100" dir="2700000" algn="tl">
                    <a:srgbClr val="000000">
                      <a:alpha val="43137"/>
                    </a:srgbClr>
                  </a:outerShdw>
                </a:effectLst>
                <a:latin typeface="Cambria" pitchFamily="18" charset="0"/>
              </a:rPr>
              <a:t>insight</a:t>
            </a:r>
            <a:r>
              <a:rPr lang="en-US" sz="2400" b="1" dirty="0" smtClean="0">
                <a:latin typeface="Cambria" pitchFamily="18" charset="0"/>
              </a:rPr>
              <a:t> – perception about people, problems, ourselves, and life.</a:t>
            </a:r>
          </a:p>
        </p:txBody>
      </p:sp>
    </p:spTree>
    <p:extLst>
      <p:ext uri="{BB962C8B-B14F-4D97-AF65-F5344CB8AC3E}">
        <p14:creationId xmlns:p14="http://schemas.microsoft.com/office/powerpoint/2010/main" xmlns="" val="13207185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06500"/>
            <a:ext cx="8601635" cy="3139321"/>
          </a:xfrm>
          <a:prstGeom prst="rect">
            <a:avLst/>
          </a:prstGeom>
          <a:noFill/>
          <a:effectLst/>
        </p:spPr>
        <p:txBody>
          <a:bodyPr wrap="square" rtlCol="0">
            <a:spAutoFit/>
          </a:bodyPr>
          <a:lstStyle/>
          <a:p>
            <a:pPr indent="457200">
              <a:spcAft>
                <a:spcPts val="1800"/>
              </a:spcAft>
            </a:pPr>
            <a:r>
              <a:rPr lang="en-US" sz="2400" b="1" dirty="0" smtClean="0">
                <a:latin typeface="Cambria" pitchFamily="18" charset="0"/>
              </a:rPr>
              <a:t>Paul </a:t>
            </a:r>
            <a:r>
              <a:rPr lang="en-US" sz="2400" b="1" dirty="0">
                <a:latin typeface="Cambria" pitchFamily="18" charset="0"/>
              </a:rPr>
              <a:t>calls it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God’s wisdom</a:t>
            </a:r>
            <a:r>
              <a:rPr lang="en-US" sz="2400" b="1" i="1" dirty="0">
                <a:latin typeface="Cambria" pitchFamily="18" charset="0"/>
              </a:rPr>
              <a:t>,”</a:t>
            </a:r>
            <a:r>
              <a:rPr lang="en-US" sz="2400" b="1" dirty="0">
                <a:latin typeface="Cambria" pitchFamily="18" charset="0"/>
              </a:rPr>
              <a:t> </a:t>
            </a:r>
            <a:r>
              <a:rPr lang="en-US" sz="2400" b="1" i="1" dirty="0">
                <a:latin typeface="Cambria" pitchFamily="18" charset="0"/>
              </a:rPr>
              <a:t>“</a:t>
            </a:r>
            <a:r>
              <a:rPr lang="en-US" sz="2400" b="1" i="1" u="sng" dirty="0">
                <a:latin typeface="Cambria" pitchFamily="18" charset="0"/>
              </a:rPr>
              <a:t>the thoughts of God</a:t>
            </a:r>
            <a:r>
              <a:rPr lang="en-US" sz="2400" b="1" i="1" dirty="0">
                <a:latin typeface="Cambria" pitchFamily="18" charset="0"/>
              </a:rPr>
              <a:t>,”</a:t>
            </a:r>
            <a:r>
              <a:rPr lang="en-US" sz="2400" b="1" dirty="0">
                <a:latin typeface="Cambria" pitchFamily="18" charset="0"/>
              </a:rPr>
              <a:t> </a:t>
            </a:r>
            <a:r>
              <a:rPr lang="en-US" sz="2400" b="1" i="1" dirty="0">
                <a:latin typeface="Cambria" pitchFamily="18" charset="0"/>
              </a:rPr>
              <a:t>“</a:t>
            </a:r>
            <a:r>
              <a:rPr lang="en-US" sz="2400" b="1" i="1" u="sng" dirty="0">
                <a:latin typeface="Cambria" pitchFamily="18" charset="0"/>
              </a:rPr>
              <a:t>the things of the Spirit</a:t>
            </a:r>
            <a:r>
              <a:rPr lang="en-US" sz="2400" b="1" i="1" dirty="0">
                <a:latin typeface="Cambria" pitchFamily="18" charset="0"/>
              </a:rPr>
              <a:t>,”</a:t>
            </a:r>
            <a:r>
              <a:rPr lang="en-US" sz="2400" b="1" dirty="0">
                <a:latin typeface="Cambria" pitchFamily="18" charset="0"/>
              </a:rPr>
              <a:t> and </a:t>
            </a:r>
            <a:r>
              <a:rPr lang="en-US" sz="2400" b="1" i="1" dirty="0">
                <a:latin typeface="Cambria" pitchFamily="18" charset="0"/>
              </a:rPr>
              <a:t>“</a:t>
            </a:r>
            <a:r>
              <a:rPr lang="en-US" sz="2400" b="1" i="1" u="sng" dirty="0">
                <a:latin typeface="Cambria" pitchFamily="18" charset="0"/>
              </a:rPr>
              <a:t>the mind of God</a:t>
            </a:r>
            <a:r>
              <a:rPr lang="en-US" sz="2400" b="1" i="1" dirty="0">
                <a:latin typeface="Cambria" pitchFamily="18" charset="0"/>
              </a:rPr>
              <a:t>”</a:t>
            </a:r>
            <a:r>
              <a:rPr lang="en-US" sz="2400" b="1" dirty="0">
                <a:latin typeface="Cambria" pitchFamily="18" charset="0"/>
              </a:rPr>
              <a:t> (</a:t>
            </a:r>
            <a:r>
              <a:rPr lang="en-US" sz="2400" b="1" dirty="0">
                <a:effectLst>
                  <a:outerShdw blurRad="38100" dist="38100" dir="2700000" algn="tl">
                    <a:srgbClr val="000000">
                      <a:alpha val="43137"/>
                    </a:srgbClr>
                  </a:outerShdw>
                </a:effectLst>
                <a:latin typeface="Cambria" pitchFamily="18" charset="0"/>
              </a:rPr>
              <a:t>2:7, 11, 14</a:t>
            </a:r>
            <a:r>
              <a:rPr lang="en-US" sz="2400" b="1" dirty="0">
                <a:latin typeface="Cambria" pitchFamily="18" charset="0"/>
              </a:rPr>
              <a:t>). </a:t>
            </a:r>
            <a:endParaRPr lang="en-US" sz="2400" b="1" dirty="0" smtClean="0">
              <a:latin typeface="Cambria" pitchFamily="18" charset="0"/>
            </a:endParaRPr>
          </a:p>
          <a:p>
            <a:pPr indent="457200">
              <a:spcAft>
                <a:spcPts val="1800"/>
              </a:spcAft>
            </a:pPr>
            <a:r>
              <a:rPr lang="en-US" sz="2400" b="1" dirty="0" smtClean="0">
                <a:latin typeface="Cambria" pitchFamily="18" charset="0"/>
              </a:rPr>
              <a:t>Only </a:t>
            </a:r>
            <a:r>
              <a:rPr lang="en-US" sz="2400" b="1" dirty="0">
                <a:latin typeface="Cambria" pitchFamily="18" charset="0"/>
              </a:rPr>
              <a:t>the mature in Christ can possess this </a:t>
            </a:r>
            <a:r>
              <a:rPr lang="en-US" sz="2400" b="1" i="1" dirty="0">
                <a:effectLst>
                  <a:outerShdw blurRad="38100" dist="38100" dir="2700000" algn="tl">
                    <a:srgbClr val="000000">
                      <a:alpha val="43137"/>
                    </a:srgbClr>
                  </a:outerShdw>
                </a:effectLst>
                <a:latin typeface="Cambria" pitchFamily="18" charset="0"/>
              </a:rPr>
              <a:t>wisdom</a:t>
            </a:r>
            <a:r>
              <a:rPr lang="en-US" sz="2400" b="1" dirty="0">
                <a:latin typeface="Cambria" pitchFamily="18" charset="0"/>
              </a:rPr>
              <a:t>, which should give </a:t>
            </a:r>
            <a:r>
              <a:rPr lang="en-US" sz="2400" b="1" dirty="0" smtClean="0">
                <a:latin typeface="Cambria" pitchFamily="18" charset="0"/>
              </a:rPr>
              <a:t>spiritual babes in Christ the </a:t>
            </a:r>
            <a:r>
              <a:rPr lang="en-US" sz="2400" b="1" dirty="0">
                <a:latin typeface="Cambria" pitchFamily="18" charset="0"/>
              </a:rPr>
              <a:t>incentive to grow. </a:t>
            </a:r>
            <a:endParaRPr lang="en-US" sz="2400" b="1" dirty="0" smtClean="0">
              <a:latin typeface="Cambria" pitchFamily="18" charset="0"/>
            </a:endParaRPr>
          </a:p>
          <a:p>
            <a:pPr indent="457200">
              <a:spcAft>
                <a:spcPts val="1800"/>
              </a:spcAft>
            </a:pPr>
            <a:r>
              <a:rPr lang="en-US" sz="2400" b="1" dirty="0" smtClean="0">
                <a:latin typeface="Cambria" pitchFamily="18" charset="0"/>
              </a:rPr>
              <a:t>For </a:t>
            </a:r>
            <a:r>
              <a:rPr lang="en-US" sz="2400" b="1" dirty="0" smtClean="0">
                <a:latin typeface="Cambria" pitchFamily="18" charset="0"/>
              </a:rPr>
              <a:t>the deeper we grow in the truth of God – taught not by human wisdom, but by the Spirit – the more wisdom we’ll have to grow toward spiritual maturity (</a:t>
            </a:r>
            <a:r>
              <a:rPr lang="en-US" sz="2400" b="1" dirty="0" smtClean="0">
                <a:effectLst>
                  <a:outerShdw blurRad="38100" dist="38100" dir="2700000" algn="tl">
                    <a:srgbClr val="000000">
                      <a:alpha val="43137"/>
                    </a:srgbClr>
                  </a:outerShdw>
                </a:effectLst>
                <a:latin typeface="Cambria" pitchFamily="18" charset="0"/>
              </a:rPr>
              <a:t>Heb. 5:14 – 6:1</a:t>
            </a:r>
            <a:r>
              <a:rPr lang="en-US" sz="2400" b="1" dirty="0" smtClean="0">
                <a:latin typeface="Cambria" pitchFamily="18" charset="0"/>
              </a:rPr>
              <a:t>).</a:t>
            </a:r>
          </a:p>
        </p:txBody>
      </p:sp>
    </p:spTree>
    <p:extLst>
      <p:ext uri="{BB962C8B-B14F-4D97-AF65-F5344CB8AC3E}">
        <p14:creationId xmlns:p14="http://schemas.microsoft.com/office/powerpoint/2010/main" xmlns="" val="11272252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143000"/>
            <a:ext cx="8377518" cy="4893647"/>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in 1st Corinthians, </a:t>
            </a:r>
            <a:r>
              <a:rPr lang="en-US" sz="2400" b="1" dirty="0">
                <a:latin typeface="Cambria" panose="02040503050406030204" pitchFamily="18" charset="0"/>
                <a:ea typeface="Cambria" panose="02040503050406030204" pitchFamily="18" charset="0"/>
              </a:rPr>
              <a:t>we are again reminded that the </a:t>
            </a:r>
            <a:r>
              <a:rPr lang="en-US" sz="2400" b="1" dirty="0" smtClean="0">
                <a:latin typeface="Cambria" panose="02040503050406030204" pitchFamily="18" charset="0"/>
                <a:ea typeface="Cambria" panose="02040503050406030204" pitchFamily="18" charset="0"/>
              </a:rPr>
              <a:t>themes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The most serious problem in the </a:t>
            </a:r>
            <a:r>
              <a:rPr lang="en-US" sz="2400" b="1" dirty="0" smtClean="0">
                <a:latin typeface="Cambria" panose="02040503050406030204" pitchFamily="18" charset="0"/>
                <a:ea typeface="Cambria" panose="02040503050406030204" pitchFamily="18" charset="0"/>
              </a:rPr>
              <a:t>church at Corinth was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worldliness</a:t>
            </a:r>
            <a:r>
              <a:rPr lang="en-US" sz="2400" b="1" dirty="0">
                <a:latin typeface="Cambria" panose="02040503050406030204" pitchFamily="18" charset="0"/>
                <a:ea typeface="Cambria" panose="02040503050406030204" pitchFamily="18" charset="0"/>
              </a:rPr>
              <a:t> -- an unwillingness to </a:t>
            </a:r>
            <a:r>
              <a:rPr lang="en-US" sz="2400" b="1" dirty="0" smtClean="0">
                <a:latin typeface="Cambria" panose="02040503050406030204" pitchFamily="18" charset="0"/>
                <a:ea typeface="Cambria" panose="02040503050406030204" pitchFamily="18" charset="0"/>
              </a:rPr>
              <a:t>dissociate with </a:t>
            </a:r>
            <a:r>
              <a:rPr lang="en-US" sz="2400" b="1" dirty="0">
                <a:latin typeface="Cambria" panose="02040503050406030204" pitchFamily="18" charset="0"/>
                <a:ea typeface="Cambria" panose="02040503050406030204" pitchFamily="18" charset="0"/>
              </a:rPr>
              <a:t>the culture around them.  </a:t>
            </a:r>
            <a:r>
              <a:rPr lang="en-US" sz="2400" b="1" dirty="0" smtClean="0">
                <a:latin typeface="Cambria" panose="02040503050406030204" pitchFamily="18" charset="0"/>
                <a:ea typeface="Cambria" panose="02040503050406030204" pitchFamily="18" charset="0"/>
              </a:rPr>
              <a:t> So, Paul’s </a:t>
            </a:r>
            <a:r>
              <a:rPr lang="en-US" sz="2400" b="1" dirty="0">
                <a:latin typeface="Cambria" panose="02040503050406030204" pitchFamily="18" charset="0"/>
                <a:ea typeface="Cambria" panose="02040503050406030204" pitchFamily="18" charset="0"/>
              </a:rPr>
              <a:t>main objective </a:t>
            </a:r>
            <a:r>
              <a:rPr lang="en-US" sz="2400" b="1" dirty="0" smtClean="0">
                <a:latin typeface="Cambria" panose="02040503050406030204" pitchFamily="18" charset="0"/>
                <a:ea typeface="Cambria" panose="02040503050406030204" pitchFamily="18" charset="0"/>
              </a:rPr>
              <a:t>is </a:t>
            </a:r>
            <a:r>
              <a:rPr lang="en-US" sz="2400" b="1" dirty="0">
                <a:latin typeface="Cambria" panose="02040503050406030204" pitchFamily="18" charset="0"/>
                <a:ea typeface="Cambria" panose="02040503050406030204" pitchFamily="18" charset="0"/>
              </a:rPr>
              <a:t>to make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a:t>
            </a:r>
            <a:r>
              <a:rPr lang="en-US" sz="2400" b="1" i="1" dirty="0" smtClean="0">
                <a:latin typeface="Cambria" panose="02040503050406030204" pitchFamily="18" charset="0"/>
                <a:ea typeface="Cambria" panose="02040503050406030204" pitchFamily="18" charset="0"/>
              </a:rPr>
              <a:t>” sanctification</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in the </a:t>
            </a:r>
            <a:r>
              <a:rPr lang="en-US" sz="2400" b="1" dirty="0" smtClean="0">
                <a:latin typeface="Cambria" panose="02040503050406030204" pitchFamily="18" charset="0"/>
                <a:ea typeface="Cambria" panose="02040503050406030204" pitchFamily="18" charset="0"/>
              </a:rPr>
              <a:t>church</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 corrective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this </a:t>
            </a:r>
            <a:r>
              <a:rPr lang="en-US" sz="2400" b="1" dirty="0">
                <a:latin typeface="Cambria" panose="02040503050406030204" pitchFamily="18" charset="0"/>
                <a:ea typeface="Cambria" panose="02040503050406030204" pitchFamily="18" charset="0"/>
              </a:rPr>
              <a:t>letter is </a:t>
            </a:r>
            <a:r>
              <a:rPr lang="en-US" sz="2400" b="1" i="1" u="sng" dirty="0">
                <a:latin typeface="Cambria" panose="02040503050406030204" pitchFamily="18" charset="0"/>
                <a:ea typeface="Cambria" panose="02040503050406030204" pitchFamily="18" charset="0"/>
              </a:rPr>
              <a:t>behavior</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rather than </a:t>
            </a:r>
            <a:r>
              <a:rPr lang="en-US" sz="2400" b="1" i="1" u="sng" dirty="0">
                <a:latin typeface="Cambria" panose="02040503050406030204" pitchFamily="18" charset="0"/>
                <a:ea typeface="Cambria" panose="02040503050406030204" pitchFamily="18" charset="0"/>
              </a:rPr>
              <a:t>doctrine</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it teaches </a:t>
            </a:r>
            <a:r>
              <a:rPr lang="en-US" sz="2400" b="1" dirty="0">
                <a:latin typeface="Cambria" panose="02040503050406030204" pitchFamily="18" charset="0"/>
                <a:ea typeface="Cambria" panose="02040503050406030204" pitchFamily="18" charset="0"/>
              </a:rPr>
              <a:t>on matters of sin and righteousness, the resurrection, and </a:t>
            </a:r>
            <a:r>
              <a:rPr lang="en-US" sz="2400" b="1" dirty="0" smtClean="0">
                <a:latin typeface="Cambria" panose="02040503050406030204" pitchFamily="18" charset="0"/>
                <a:ea typeface="Cambria" panose="02040503050406030204" pitchFamily="18" charset="0"/>
              </a:rPr>
              <a:t>answers questions </a:t>
            </a:r>
            <a:r>
              <a:rPr lang="en-US" sz="2400" b="1" dirty="0">
                <a:latin typeface="Cambria" panose="02040503050406030204" pitchFamily="18" charset="0"/>
                <a:ea typeface="Cambria" panose="02040503050406030204" pitchFamily="18" charset="0"/>
              </a:rPr>
              <a:t>addressed to Paul by the church.</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9473932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95400"/>
            <a:ext cx="8458200" cy="372409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7 </a:t>
            </a:r>
            <a:r>
              <a:rPr lang="en-US" sz="2800" i="1" dirty="0">
                <a:latin typeface="Georgia" panose="02040502050405020303" pitchFamily="18" charset="0"/>
              </a:rPr>
              <a:t>But we speak the wisdom of God in a mystery, the hidden wisdom which God ordained before the ages for our glory, </a:t>
            </a:r>
            <a:r>
              <a:rPr lang="en-US" sz="2800" b="1" i="1" baseline="30000" dirty="0">
                <a:latin typeface="Georgia" panose="02040502050405020303" pitchFamily="18" charset="0"/>
              </a:rPr>
              <a:t>8 </a:t>
            </a:r>
            <a:r>
              <a:rPr lang="en-US" sz="2800" i="1" dirty="0">
                <a:latin typeface="Georgia" panose="02040502050405020303" pitchFamily="18" charset="0"/>
              </a:rPr>
              <a:t>which none of the rulers of this age knew; for had they known, they would not have crucified the Lord of glory</a:t>
            </a:r>
            <a:r>
              <a:rPr lang="en-US" sz="2800" i="1" dirty="0" smtClean="0">
                <a:latin typeface="Georgia" panose="02040502050405020303" pitchFamily="18" charset="0"/>
              </a:rPr>
              <a:t>.  </a:t>
            </a:r>
            <a:r>
              <a:rPr lang="en-US" sz="2800" b="1" i="1" baseline="30000" dirty="0">
                <a:latin typeface="Georgia" panose="02040502050405020303" pitchFamily="18" charset="0"/>
              </a:rPr>
              <a:t>9 </a:t>
            </a:r>
            <a:r>
              <a:rPr lang="en-US" sz="2800" i="1" dirty="0">
                <a:latin typeface="Georgia" panose="02040502050405020303" pitchFamily="18" charset="0"/>
              </a:rPr>
              <a:t>But as it is written: “Eye has not seen, nor ear heard, Nor have entered into the heart of man The things which God has prepared for those who love Him.”</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2:7-9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0074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02018"/>
            <a:ext cx="8534401" cy="50013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Paul delves more deeply into God’s hidden wisdom, explaining why nonbelievers can see only the tip of the iceberg. </a:t>
            </a:r>
          </a:p>
          <a:p>
            <a:pPr indent="457200">
              <a:spcAft>
                <a:spcPts val="1200"/>
              </a:spcAft>
            </a:pPr>
            <a:endParaRPr lang="en-US" sz="900" b="1" dirty="0">
              <a:latin typeface="Cambria" pitchFamily="18" charset="0"/>
            </a:endParaRPr>
          </a:p>
          <a:p>
            <a:pPr marL="914400" lvl="1" indent="-457200">
              <a:spcAft>
                <a:spcPts val="1200"/>
              </a:spcAft>
            </a:pPr>
            <a:r>
              <a:rPr lang="en-US" sz="2400" b="1" dirty="0" smtClean="0">
                <a:latin typeface="Cambria" pitchFamily="18" charset="0"/>
              </a:rPr>
              <a:t>1]  </a:t>
            </a:r>
            <a:r>
              <a:rPr lang="en-US" sz="2400" b="1" i="1" dirty="0" smtClean="0">
                <a:effectLst>
                  <a:outerShdw blurRad="38100" dist="38100" dir="2700000" algn="tl">
                    <a:srgbClr val="000000">
                      <a:alpha val="43137"/>
                    </a:srgbClr>
                  </a:outerShdw>
                </a:effectLst>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wisdom of the gospel is </a:t>
            </a:r>
            <a:r>
              <a:rPr lang="en-US" sz="2400" b="1" i="1" dirty="0">
                <a:effectLst>
                  <a:outerShdw blurRad="38100" dist="38100" dir="2700000" algn="tl">
                    <a:srgbClr val="000000">
                      <a:alpha val="43137"/>
                    </a:srgbClr>
                  </a:outerShdw>
                </a:effectLst>
                <a:latin typeface="Cambria" pitchFamily="18" charset="0"/>
              </a:rPr>
              <a:t>a </a:t>
            </a:r>
            <a:r>
              <a:rPr lang="en-US" sz="2400" b="1" i="1" dirty="0" smtClean="0">
                <a:effectLst>
                  <a:outerShdw blurRad="38100" dist="38100" dir="2700000" algn="tl">
                    <a:srgbClr val="000000">
                      <a:alpha val="43137"/>
                    </a:srgbClr>
                  </a:outerShdw>
                </a:effectLst>
                <a:latin typeface="Cambria" pitchFamily="18" charset="0"/>
              </a:rPr>
              <a:t>mystery</a:t>
            </a:r>
            <a:r>
              <a:rPr lang="en-US" sz="2400" b="1" dirty="0" smtClean="0">
                <a:latin typeface="Cambria" pitchFamily="18" charset="0"/>
              </a:rPr>
              <a:t>  (2:7). </a:t>
            </a:r>
          </a:p>
          <a:p>
            <a:pPr marL="914400" lvl="1" indent="-457200">
              <a:spcAft>
                <a:spcPts val="1200"/>
              </a:spcAft>
            </a:pPr>
            <a:endParaRPr lang="en-US" sz="2400" b="1" dirty="0" smtClean="0">
              <a:latin typeface="Cambria" pitchFamily="18" charset="0"/>
            </a:endParaRPr>
          </a:p>
          <a:p>
            <a:pPr marL="914400" lvl="1" indent="-457200">
              <a:spcAft>
                <a:spcPts val="1200"/>
              </a:spcAft>
              <a:tabLst>
                <a:tab pos="233363" algn="l"/>
              </a:tabLst>
            </a:pPr>
            <a:r>
              <a:rPr lang="en-US" sz="2400" b="1" dirty="0" smtClean="0">
                <a:latin typeface="Cambria" pitchFamily="18" charset="0"/>
              </a:rPr>
              <a:t>2]  </a:t>
            </a:r>
            <a:r>
              <a:rPr lang="en-US" sz="2400" b="1" i="1" dirty="0" smtClean="0">
                <a:effectLst>
                  <a:outerShdw blurRad="38100" dist="38100" dir="2700000" algn="tl">
                    <a:srgbClr val="000000">
                      <a:alpha val="43137"/>
                    </a:srgbClr>
                  </a:outerShdw>
                </a:effectLst>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wisdom of the gospel is not understood </a:t>
            </a:r>
            <a:r>
              <a:rPr lang="en-US" sz="2400" b="1" i="1" dirty="0" smtClean="0">
                <a:effectLst>
                  <a:outerShdw blurRad="38100" dist="38100" dir="2700000" algn="tl">
                    <a:srgbClr val="000000">
                      <a:alpha val="43137"/>
                    </a:srgbClr>
                  </a:outerShdw>
                </a:effectLst>
                <a:latin typeface="Cambria" pitchFamily="18" charset="0"/>
              </a:rPr>
              <a:t>without the </a:t>
            </a:r>
            <a:r>
              <a:rPr lang="en-US" sz="2400" b="1" i="1" dirty="0" smtClean="0">
                <a:effectLst>
                  <a:outerShdw blurRad="38100" dist="38100" dir="2700000" algn="tl">
                    <a:srgbClr val="000000">
                      <a:alpha val="43137"/>
                    </a:srgbClr>
                  </a:outerShdw>
                </a:effectLst>
                <a:latin typeface="Cambria" pitchFamily="18" charset="0"/>
              </a:rPr>
              <a:t>spirit </a:t>
            </a:r>
            <a:r>
              <a:rPr lang="en-US" sz="2400" b="1" dirty="0" smtClean="0">
                <a:latin typeface="Cambria" pitchFamily="18" charset="0"/>
              </a:rPr>
              <a:t>(2:8). </a:t>
            </a:r>
          </a:p>
          <a:p>
            <a:pPr marL="914400" lvl="1" indent="-457200">
              <a:spcAft>
                <a:spcPts val="1200"/>
              </a:spcAft>
              <a:tabLst>
                <a:tab pos="233363" algn="l"/>
              </a:tabLst>
            </a:pPr>
            <a:endParaRPr lang="en-US" sz="2400" b="1" dirty="0" smtClean="0">
              <a:latin typeface="Cambria" pitchFamily="18" charset="0"/>
            </a:endParaRPr>
          </a:p>
          <a:p>
            <a:pPr marL="914400" lvl="1" indent="-457200">
              <a:spcAft>
                <a:spcPts val="1200"/>
              </a:spcAft>
              <a:tabLst>
                <a:tab pos="233363" algn="l"/>
              </a:tabLst>
            </a:pPr>
            <a:r>
              <a:rPr lang="en-US" sz="2400" b="1" dirty="0" smtClean="0">
                <a:latin typeface="Cambria" pitchFamily="18" charset="0"/>
              </a:rPr>
              <a:t>3] </a:t>
            </a:r>
            <a:r>
              <a:rPr lang="en-US" sz="2400" b="1" i="1" dirty="0" smtClean="0">
                <a:effectLst>
                  <a:outerShdw blurRad="38100" dist="38100" dir="2700000" algn="tl">
                    <a:srgbClr val="000000">
                      <a:alpha val="43137"/>
                    </a:srgbClr>
                  </a:outerShdw>
                </a:effectLst>
                <a:latin typeface="Cambria" pitchFamily="18" charset="0"/>
              </a:rPr>
              <a:t>The </a:t>
            </a:r>
            <a:r>
              <a:rPr lang="en-US" sz="2400" b="1" i="1" dirty="0">
                <a:effectLst>
                  <a:outerShdw blurRad="38100" dist="38100" dir="2700000" algn="tl">
                    <a:srgbClr val="000000">
                      <a:alpha val="43137"/>
                    </a:srgbClr>
                  </a:outerShdw>
                </a:effectLst>
                <a:latin typeface="Cambria" pitchFamily="18" charset="0"/>
              </a:rPr>
              <a:t>wisdom of the gospel is </a:t>
            </a:r>
            <a:r>
              <a:rPr lang="en-US" sz="2400" b="1" i="1" dirty="0" smtClean="0">
                <a:effectLst>
                  <a:outerShdw blurRad="38100" dist="38100" dir="2700000" algn="tl">
                    <a:srgbClr val="000000">
                      <a:alpha val="43137"/>
                    </a:srgbClr>
                  </a:outerShdw>
                </a:effectLst>
                <a:latin typeface="Cambria" pitchFamily="18" charset="0"/>
              </a:rPr>
              <a:t>not discoverable by  </a:t>
            </a:r>
            <a:r>
              <a:rPr lang="en-US" sz="2400" b="1" i="1" dirty="0" smtClean="0">
                <a:effectLst>
                  <a:outerShdw blurRad="38100" dist="38100" dir="2700000" algn="tl">
                    <a:srgbClr val="000000">
                      <a:alpha val="43137"/>
                    </a:srgbClr>
                  </a:outerShdw>
                </a:effectLst>
                <a:latin typeface="Cambria" pitchFamily="18" charset="0"/>
              </a:rPr>
              <a:t>humans </a:t>
            </a:r>
            <a:r>
              <a:rPr lang="en-US" sz="2400" b="1" dirty="0" smtClean="0">
                <a:latin typeface="Cambria" pitchFamily="18" charset="0"/>
              </a:rPr>
              <a:t>(2:9). </a:t>
            </a:r>
          </a:p>
        </p:txBody>
      </p:sp>
    </p:spTree>
    <p:extLst>
      <p:ext uri="{BB962C8B-B14F-4D97-AF65-F5344CB8AC3E}">
        <p14:creationId xmlns:p14="http://schemas.microsoft.com/office/powerpoint/2010/main" xmlns="" val="28033861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677835" cy="4770537"/>
          </a:xfrm>
          <a:prstGeom prst="rect">
            <a:avLst/>
          </a:prstGeom>
          <a:noFill/>
          <a:effectLst/>
        </p:spPr>
        <p:txBody>
          <a:bodyPr wrap="square" rtlCol="0">
            <a:spAutoFit/>
          </a:bodyPr>
          <a:lstStyle/>
          <a:p>
            <a:pPr marL="457200" indent="-403225">
              <a:spcAft>
                <a:spcPts val="1200"/>
              </a:spcAft>
            </a:pPr>
            <a:r>
              <a:rPr lang="en-US" sz="2400" b="1" dirty="0" smtClean="0">
                <a:latin typeface="Cambria" pitchFamily="18" charset="0"/>
              </a:rPr>
              <a:t>	1] </a:t>
            </a:r>
            <a:r>
              <a:rPr lang="en-US" sz="2400" b="1" i="1" dirty="0" smtClean="0">
                <a:effectLst>
                  <a:outerShdw blurRad="38100" dist="38100" dir="2700000" algn="tl">
                    <a:srgbClr val="000000">
                      <a:alpha val="43137"/>
                    </a:srgbClr>
                  </a:outerShdw>
                </a:effectLst>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wisdom of the gospel is </a:t>
            </a:r>
            <a:r>
              <a:rPr lang="en-US" sz="2400" b="1" i="1" dirty="0">
                <a:effectLst>
                  <a:outerShdw blurRad="38100" dist="38100" dir="2700000" algn="tl">
                    <a:srgbClr val="000000">
                      <a:alpha val="43137"/>
                    </a:srgbClr>
                  </a:outerShdw>
                </a:effectLst>
                <a:latin typeface="Cambria" pitchFamily="18" charset="0"/>
              </a:rPr>
              <a:t>a </a:t>
            </a:r>
            <a:r>
              <a:rPr lang="en-US" sz="2400" b="1" i="1" dirty="0" smtClean="0">
                <a:effectLst>
                  <a:outerShdw blurRad="38100" dist="38100" dir="2700000" algn="tl">
                    <a:srgbClr val="000000">
                      <a:alpha val="43137"/>
                    </a:srgbClr>
                  </a:outerShdw>
                </a:effectLst>
                <a:latin typeface="Cambria" pitchFamily="18" charset="0"/>
              </a:rPr>
              <a:t>mystery.</a:t>
            </a:r>
            <a:r>
              <a:rPr lang="en-US" sz="2400" b="1" dirty="0" smtClean="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Paul explains that believers </a:t>
            </a:r>
            <a:r>
              <a:rPr lang="en-US" sz="2400" b="1" i="1" dirty="0" smtClean="0">
                <a:latin typeface="Cambria" pitchFamily="18" charset="0"/>
              </a:rPr>
              <a:t>“speak God’s wisdom in a mystery”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2:7</a:t>
            </a:r>
            <a:r>
              <a:rPr lang="en-US" sz="2400" b="1" dirty="0" smtClean="0">
                <a:latin typeface="Cambria" pitchFamily="18" charset="0"/>
              </a:rPr>
              <a:t>). </a:t>
            </a:r>
          </a:p>
          <a:p>
            <a:pPr indent="457200">
              <a:spcAft>
                <a:spcPts val="1200"/>
              </a:spcAft>
            </a:pPr>
            <a:r>
              <a:rPr lang="en-US" sz="2400" b="1" dirty="0" smtClean="0">
                <a:latin typeface="Cambria" pitchFamily="18" charset="0"/>
              </a:rPr>
              <a:t>The Greek word for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mystery</a:t>
            </a:r>
            <a:r>
              <a:rPr lang="en-US" sz="2400" b="1" i="1" dirty="0" smtClean="0">
                <a:latin typeface="Cambria" pitchFamily="18" charset="0"/>
              </a:rPr>
              <a:t>”</a:t>
            </a:r>
            <a:r>
              <a:rPr lang="en-US" sz="2400" b="1" dirty="0" smtClean="0">
                <a:latin typeface="Cambria" pitchFamily="18" charset="0"/>
              </a:rPr>
              <a:t> is </a:t>
            </a:r>
            <a:r>
              <a:rPr lang="en-US" sz="2400" b="1" i="1" dirty="0" smtClean="0">
                <a:latin typeface="Cambria"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mystḗrion</a:t>
            </a:r>
            <a:r>
              <a:rPr lang="en-US" sz="2400" b="1" i="1" dirty="0" smtClean="0">
                <a:latin typeface="Cambria" pitchFamily="18" charset="0"/>
              </a:rPr>
              <a:t>”</a:t>
            </a:r>
            <a:r>
              <a:rPr lang="en-US" sz="2400" b="1" dirty="0" smtClean="0">
                <a:latin typeface="Cambria" pitchFamily="18" charset="0"/>
              </a:rPr>
              <a:t>  it refers to something previously hidden that has now been revealed. </a:t>
            </a:r>
          </a:p>
          <a:p>
            <a:pPr indent="457200">
              <a:spcAft>
                <a:spcPts val="1200"/>
              </a:spcAft>
            </a:pPr>
            <a:r>
              <a:rPr lang="en-US" sz="2400" b="1" dirty="0" smtClean="0">
                <a:latin typeface="Cambria" pitchFamily="18" charset="0"/>
              </a:rPr>
              <a:t>Like a secret to be shared among a select few, God has made the mystery of the gospel crystal clear to believers, the recipients of His revelation; but the gospel remains obscured to those who have not yet entered God’s inner circle. </a:t>
            </a:r>
          </a:p>
          <a:p>
            <a:pPr indent="457200">
              <a:spcAft>
                <a:spcPts val="1200"/>
              </a:spcAft>
            </a:pPr>
            <a:r>
              <a:rPr lang="en-US" sz="2400" b="1" dirty="0" smtClean="0">
                <a:latin typeface="Cambria" pitchFamily="18" charset="0"/>
              </a:rPr>
              <a:t>He </a:t>
            </a:r>
            <a:r>
              <a:rPr lang="en-US" sz="2400" b="1" dirty="0">
                <a:latin typeface="Cambria" pitchFamily="18" charset="0"/>
              </a:rPr>
              <a:t>goes even deeper describing how the hidden wisdom of God had been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predestined before the ages to our glory</a:t>
            </a:r>
            <a:r>
              <a:rPr lang="en-US" sz="2400" b="1" i="1" dirty="0">
                <a:latin typeface="Cambria" pitchFamily="18" charset="0"/>
              </a:rPr>
              <a:t>.”</a:t>
            </a:r>
            <a:r>
              <a:rPr lang="en-US" sz="24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23257499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34399" cy="2600712"/>
          </a:xfrm>
          <a:prstGeom prst="rect">
            <a:avLst/>
          </a:prstGeom>
          <a:noFill/>
          <a:effectLst/>
        </p:spPr>
        <p:txBody>
          <a:bodyPr wrap="square" rtlCol="0">
            <a:spAutoFit/>
          </a:bodyPr>
          <a:lstStyle/>
          <a:p>
            <a:pPr indent="457200"/>
            <a:endParaRPr lang="en-US" sz="900" b="1" dirty="0">
              <a:latin typeface="Cambria" pitchFamily="18" charset="0"/>
            </a:endParaRPr>
          </a:p>
          <a:p>
            <a:pPr indent="457200">
              <a:spcAft>
                <a:spcPts val="1200"/>
              </a:spcAft>
            </a:pPr>
            <a:r>
              <a:rPr lang="en-US" sz="2400" b="1" dirty="0" smtClean="0">
                <a:latin typeface="Cambria" pitchFamily="18" charset="0"/>
              </a:rPr>
              <a:t>Here, </a:t>
            </a:r>
            <a:r>
              <a:rPr lang="en-US" sz="2400" b="1" dirty="0">
                <a:latin typeface="Cambria" pitchFamily="18" charset="0"/>
              </a:rPr>
              <a:t>Paul </a:t>
            </a:r>
            <a:r>
              <a:rPr lang="en-US" sz="2400" b="1" dirty="0" smtClean="0">
                <a:latin typeface="Cambria" pitchFamily="18" charset="0"/>
              </a:rPr>
              <a:t>uses the same imagery in found in </a:t>
            </a:r>
            <a:r>
              <a:rPr lang="en-US" sz="2400" b="1" dirty="0" smtClean="0">
                <a:effectLst>
                  <a:outerShdw blurRad="38100" dist="38100" dir="2700000" algn="tl">
                    <a:srgbClr val="000000">
                      <a:alpha val="43137"/>
                    </a:srgbClr>
                  </a:outerShdw>
                </a:effectLst>
                <a:latin typeface="Cambria" pitchFamily="18" charset="0"/>
              </a:rPr>
              <a:t>Eph. 1:4</a:t>
            </a:r>
            <a:r>
              <a:rPr lang="en-US" sz="2400" b="1" dirty="0" smtClean="0">
                <a:latin typeface="Cambria" pitchFamily="18" charset="0"/>
              </a:rPr>
              <a:t>, where he says God </a:t>
            </a:r>
            <a:r>
              <a:rPr lang="en-US" sz="2400" b="1" i="1" dirty="0" smtClean="0">
                <a:latin typeface="Cambria" pitchFamily="18" charset="0"/>
              </a:rPr>
              <a:t>“chose us in Him before the foundation of the world.”</a:t>
            </a:r>
            <a:r>
              <a:rPr lang="en-US" sz="2400" b="1" dirty="0" smtClean="0">
                <a:latin typeface="Cambria" pitchFamily="18" charset="0"/>
              </a:rPr>
              <a:t> </a:t>
            </a:r>
          </a:p>
          <a:p>
            <a:pPr indent="457200">
              <a:spcAft>
                <a:spcPts val="1200"/>
              </a:spcAft>
            </a:pPr>
            <a:r>
              <a:rPr lang="en-US" sz="2400" b="1" dirty="0" smtClean="0">
                <a:latin typeface="Cambria" pitchFamily="18" charset="0"/>
              </a:rPr>
              <a:t>While, the gospel of the incarnation, death, and the resurrection of Christ came in a surprising way, God had intended it long before time began. </a:t>
            </a:r>
            <a:endParaRPr lang="en-US" sz="900" b="1" dirty="0" smtClean="0">
              <a:latin typeface="Cambria" pitchFamily="18" charset="0"/>
            </a:endParaRPr>
          </a:p>
        </p:txBody>
      </p:sp>
    </p:spTree>
    <p:extLst>
      <p:ext uri="{BB962C8B-B14F-4D97-AF65-F5344CB8AC3E}">
        <p14:creationId xmlns:p14="http://schemas.microsoft.com/office/powerpoint/2010/main" xmlns="" val="32197958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5355312"/>
          </a:xfrm>
          <a:prstGeom prst="rect">
            <a:avLst/>
          </a:prstGeom>
          <a:noFill/>
          <a:effectLst/>
        </p:spPr>
        <p:txBody>
          <a:bodyPr wrap="square" rtlCol="0">
            <a:spAutoFit/>
          </a:bodyPr>
          <a:lstStyle/>
          <a:p>
            <a:pPr marL="457200"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2]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 of the gospel is not understood without the spirit. </a:t>
            </a:r>
          </a:p>
          <a:p>
            <a:pPr>
              <a:spcAft>
                <a:spcPts val="1200"/>
              </a:spcAft>
              <a:tabLst>
                <a:tab pos="457200" algn="l"/>
              </a:tabLst>
            </a:pPr>
            <a:r>
              <a:rPr lang="en-US" sz="2400" b="1" dirty="0" smtClean="0">
                <a:latin typeface="Cambria" pitchFamily="18" charset="0"/>
              </a:rPr>
              <a:t>	The </a:t>
            </a:r>
            <a:r>
              <a:rPr lang="en-US" sz="2400" b="1" i="1" u="sng" dirty="0" smtClean="0">
                <a:latin typeface="Cambria" pitchFamily="18" charset="0"/>
              </a:rPr>
              <a:t>mystery of the gospel</a:t>
            </a:r>
            <a:r>
              <a:rPr lang="en-US" sz="2400" b="1" i="1" dirty="0" smtClean="0">
                <a:latin typeface="Cambria" pitchFamily="18" charset="0"/>
              </a:rPr>
              <a:t> </a:t>
            </a:r>
            <a:r>
              <a:rPr lang="en-US" sz="2400" b="1" dirty="0" smtClean="0">
                <a:latin typeface="Cambria" pitchFamily="18" charset="0"/>
              </a:rPr>
              <a:t>has been made clear to believers, but the </a:t>
            </a:r>
            <a:r>
              <a:rPr lang="en-US" sz="2400" b="1" i="1" u="sng" dirty="0" smtClean="0">
                <a:latin typeface="Cambria" pitchFamily="18" charset="0"/>
              </a:rPr>
              <a:t>wisdom of the gospel</a:t>
            </a:r>
            <a:r>
              <a:rPr lang="en-US" sz="2400" b="1" i="1" dirty="0" smtClean="0">
                <a:latin typeface="Cambria" pitchFamily="18" charset="0"/>
              </a:rPr>
              <a:t> </a:t>
            </a:r>
            <a:r>
              <a:rPr lang="en-US" sz="2400" b="1" dirty="0" smtClean="0">
                <a:latin typeface="Cambria" pitchFamily="18" charset="0"/>
              </a:rPr>
              <a:t>is not understood by unbelievers (</a:t>
            </a:r>
            <a:r>
              <a:rPr lang="en-US" sz="2400" b="1" dirty="0" smtClean="0">
                <a:effectLst>
                  <a:outerShdw blurRad="38100" dist="38100" dir="2700000" algn="tl">
                    <a:srgbClr val="000000">
                      <a:alpha val="43137"/>
                    </a:srgbClr>
                  </a:outerShdw>
                </a:effectLst>
                <a:latin typeface="Cambria" pitchFamily="18" charset="0"/>
              </a:rPr>
              <a:t>2:8</a:t>
            </a:r>
            <a:r>
              <a:rPr lang="en-US" sz="2400" b="1" dirty="0" smtClean="0">
                <a:latin typeface="Cambria" pitchFamily="18" charset="0"/>
              </a:rPr>
              <a:t>).</a:t>
            </a:r>
          </a:p>
          <a:p>
            <a:pPr>
              <a:spcAft>
                <a:spcPts val="1200"/>
              </a:spcAft>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 </a:t>
            </a:r>
            <a:r>
              <a:rPr lang="en-US" sz="2400" b="1" dirty="0" smtClean="0">
                <a:latin typeface="Cambria" pitchFamily="18" charset="0"/>
              </a:rPr>
              <a:t>The Greek word Paul uses for </a:t>
            </a:r>
            <a:r>
              <a:rPr lang="en-US" sz="2400" b="1" i="1" dirty="0" smtClean="0">
                <a:latin typeface="Cambria" pitchFamily="18" charset="0"/>
              </a:rPr>
              <a:t>“knew”</a:t>
            </a:r>
            <a:r>
              <a:rPr lang="en-US" sz="2400" b="1" dirty="0" smtClean="0">
                <a:latin typeface="Cambria" pitchFamily="18" charset="0"/>
              </a:rPr>
              <a:t> or </a:t>
            </a:r>
            <a:r>
              <a:rPr lang="en-US" sz="2400" b="1" i="1" dirty="0" smtClean="0">
                <a:latin typeface="Cambria" pitchFamily="18" charset="0"/>
              </a:rPr>
              <a:t>“known”</a:t>
            </a:r>
            <a:r>
              <a:rPr lang="en-US" sz="2400" b="1" dirty="0" smtClean="0">
                <a:latin typeface="Cambria" pitchFamily="18" charset="0"/>
              </a:rPr>
              <a:t> is </a:t>
            </a:r>
            <a:r>
              <a:rPr lang="en-US" sz="2400" b="1" i="1" dirty="0" smtClean="0">
                <a:latin typeface="Cambria"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ginṓskō</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it refers to a knowledge born of a deep personal </a:t>
            </a:r>
            <a:r>
              <a:rPr lang="en-US" sz="2400" b="1" dirty="0" smtClean="0">
                <a:latin typeface="Cambria" panose="02040503050406030204" pitchFamily="18" charset="0"/>
                <a:ea typeface="Cambria" panose="02040503050406030204" pitchFamily="18" charset="0"/>
              </a:rPr>
              <a:t>understanding.  A </a:t>
            </a:r>
            <a:r>
              <a:rPr lang="en-US" sz="2400" b="1" dirty="0" smtClean="0">
                <a:latin typeface="Cambria" panose="02040503050406030204" pitchFamily="18" charset="0"/>
                <a:ea typeface="Cambria" panose="02040503050406030204" pitchFamily="18" charset="0"/>
              </a:rPr>
              <a:t>depth of understanding that only comes as a gift of the Holy Spirit.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Second </a:t>
            </a:r>
            <a:r>
              <a:rPr lang="en-US" sz="2400" b="1" dirty="0" smtClean="0">
                <a:latin typeface="Cambria" panose="02040503050406030204" pitchFamily="18" charset="0"/>
                <a:ea typeface="Cambria" panose="02040503050406030204" pitchFamily="18" charset="0"/>
              </a:rPr>
              <a:t>Corinthians </a:t>
            </a:r>
            <a:r>
              <a:rPr lang="en-US" sz="2400" b="1" dirty="0" smtClean="0">
                <a:latin typeface="Cambria" panose="02040503050406030204" pitchFamily="18" charset="0"/>
                <a:ea typeface="Cambria" panose="02040503050406030204" pitchFamily="18" charset="0"/>
              </a:rPr>
              <a:t>says, </a:t>
            </a:r>
            <a:r>
              <a:rPr lang="en-US" sz="2400" b="1" i="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E</a:t>
            </a:r>
            <a:r>
              <a:rPr lang="en-US" sz="2400" b="1" i="1" dirty="0" smtClean="0">
                <a:latin typeface="Cambria" panose="02040503050406030204" pitchFamily="18" charset="0"/>
                <a:ea typeface="Cambria" panose="02040503050406030204" pitchFamily="18" charset="0"/>
              </a:rPr>
              <a:t>ven </a:t>
            </a:r>
            <a:r>
              <a:rPr lang="en-US" sz="2400" b="1" i="1" dirty="0" smtClean="0">
                <a:latin typeface="Cambria" panose="02040503050406030204" pitchFamily="18" charset="0"/>
                <a:ea typeface="Cambria" panose="02040503050406030204" pitchFamily="18" charset="0"/>
              </a:rPr>
              <a:t>if the gospel is veiled, its veiled to those who are perishing, who the god of this world has blinded, so they might not see the light of the gospel of the glory of Christ”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Cor. 4:3-4</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2172054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95400"/>
            <a:ext cx="8601635" cy="3016210"/>
          </a:xfrm>
          <a:prstGeom prst="rect">
            <a:avLst/>
          </a:prstGeom>
          <a:noFill/>
          <a:effectLst/>
        </p:spPr>
        <p:txBody>
          <a:bodyPr wrap="square" rtlCol="0">
            <a:spAutoFit/>
          </a:bodyPr>
          <a:lstStyle/>
          <a:p>
            <a:pPr>
              <a:spcAft>
                <a:spcPts val="1200"/>
              </a:spcAft>
              <a:tabLst>
                <a:tab pos="457200" algn="l"/>
              </a:tabLst>
            </a:pP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anose="02040503050406030204" pitchFamily="18" charset="0"/>
                <a:ea typeface="Cambria" panose="02040503050406030204" pitchFamily="18" charset="0"/>
              </a:rPr>
              <a:t>Reminding </a:t>
            </a:r>
            <a:r>
              <a:rPr lang="en-US" sz="2400" b="1" dirty="0">
                <a:latin typeface="Cambria" panose="02040503050406030204" pitchFamily="18" charset="0"/>
                <a:ea typeface="Cambria" panose="02040503050406030204" pitchFamily="18" charset="0"/>
              </a:rPr>
              <a:t>the Corinthians </a:t>
            </a:r>
            <a:r>
              <a:rPr lang="en-US" sz="2400" b="1" dirty="0" smtClean="0">
                <a:latin typeface="Cambria" panose="02040503050406030204" pitchFamily="18" charset="0"/>
                <a:ea typeface="Cambria" panose="02040503050406030204" pitchFamily="18" charset="0"/>
              </a:rPr>
              <a:t>of </a:t>
            </a:r>
            <a:r>
              <a:rPr lang="en-US" sz="2400" b="1" dirty="0">
                <a:latin typeface="Cambria" panose="02040503050406030204" pitchFamily="18" charset="0"/>
                <a:ea typeface="Cambria" panose="02040503050406030204" pitchFamily="18" charset="0"/>
              </a:rPr>
              <a:t>the human rulers who executed </a:t>
            </a:r>
            <a:r>
              <a:rPr lang="en-US" sz="2400" b="1" dirty="0" smtClean="0">
                <a:latin typeface="Cambria" panose="02040503050406030204" pitchFamily="18" charset="0"/>
                <a:ea typeface="Cambria" panose="02040503050406030204" pitchFamily="18" charset="0"/>
              </a:rPr>
              <a:t>Jesus Paul says … </a:t>
            </a:r>
            <a:r>
              <a:rPr lang="en-US" sz="2400" b="1" i="1" dirty="0" smtClean="0">
                <a:latin typeface="Cambria" panose="02040503050406030204" pitchFamily="18" charset="0"/>
                <a:ea typeface="Cambria" panose="02040503050406030204" pitchFamily="18" charset="0"/>
              </a:rPr>
              <a:t>“If they had understood it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mystery of God</a:t>
            </a:r>
            <a:r>
              <a:rPr lang="en-US" sz="2400" b="1" i="1" dirty="0" smtClean="0">
                <a:latin typeface="Cambria" panose="02040503050406030204" pitchFamily="18" charset="0"/>
                <a:ea typeface="Cambria" panose="02040503050406030204" pitchFamily="18" charset="0"/>
              </a:rPr>
              <a:t>], they would not have crucified the Lord of glory”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2:8</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Even through the spiritual ignorance of the unbelieving political powers, God brought to light the profound mystery of the Gospel. </a:t>
            </a:r>
          </a:p>
        </p:txBody>
      </p:sp>
    </p:spTree>
    <p:extLst>
      <p:ext uri="{BB962C8B-B14F-4D97-AF65-F5344CB8AC3E}">
        <p14:creationId xmlns:p14="http://schemas.microsoft.com/office/powerpoint/2010/main" xmlns="" val="32924099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839199" cy="5755422"/>
          </a:xfrm>
          <a:prstGeom prst="rect">
            <a:avLst/>
          </a:prstGeom>
          <a:noFill/>
          <a:effectLst/>
        </p:spPr>
        <p:txBody>
          <a:bodyPr wrap="square" rtlCol="0">
            <a:spAutoFit/>
          </a:bodyPr>
          <a:lstStyle/>
          <a:p>
            <a:pPr marL="457200"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3]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 of the gospel is not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discoverable by humans.</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r>
              <a:rPr lang="en-US" sz="2400" b="1" dirty="0" smtClean="0">
                <a:latin typeface="Cambria" pitchFamily="18" charset="0"/>
              </a:rPr>
              <a:t>	Revealing a mystery and discovering a mystery are two different things. </a:t>
            </a:r>
            <a:r>
              <a:rPr lang="en-US" sz="2400" b="1" dirty="0" smtClean="0">
                <a:latin typeface="Cambria" pitchFamily="18" charset="0"/>
              </a:rPr>
              <a:t> God </a:t>
            </a:r>
            <a:r>
              <a:rPr lang="en-US" sz="2400" b="1" dirty="0" smtClean="0">
                <a:latin typeface="Cambria" pitchFamily="18" charset="0"/>
              </a:rPr>
              <a:t>revealed to humanity what humans through their own methods and pursuits could never have discovered. </a:t>
            </a:r>
          </a:p>
          <a:p>
            <a:pPr>
              <a:tabLst>
                <a:tab pos="457200" algn="l"/>
              </a:tabLst>
            </a:pPr>
            <a:endParaRPr lang="en-US" sz="1200" b="1" i="1" dirty="0">
              <a:latin typeface="Cambria" pitchFamily="18" charset="0"/>
              <a:ea typeface="Cambria" panose="02040503050406030204" pitchFamily="18" charset="0"/>
            </a:endParaRPr>
          </a:p>
          <a:p>
            <a:pPr>
              <a:spcAft>
                <a:spcPts val="1200"/>
              </a:spcAft>
              <a:tabLst>
                <a:tab pos="457200" algn="l"/>
              </a:tabLst>
            </a:pPr>
            <a:r>
              <a:rPr lang="en-US" sz="2400" b="1" i="1" dirty="0" smtClean="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In our twenty-first century orientation many regard technology as a new equivalent to the Ten Commandments, the </a:t>
            </a:r>
            <a:r>
              <a:rPr lang="en-US" sz="2400" b="1" i="1" dirty="0" smtClean="0">
                <a:latin typeface="Cambria" pitchFamily="18" charset="0"/>
                <a:ea typeface="Cambria" panose="02040503050406030204" pitchFamily="18" charset="0"/>
              </a:rPr>
              <a:t>“seeing is believing”</a:t>
            </a:r>
            <a:r>
              <a:rPr lang="en-US" sz="2400" b="1" dirty="0" smtClean="0">
                <a:latin typeface="Cambria" pitchFamily="18" charset="0"/>
                <a:ea typeface="Cambria" panose="02040503050406030204" pitchFamily="18" charset="0"/>
              </a:rPr>
              <a:t> approach to reality makes little room for faith. </a:t>
            </a:r>
          </a:p>
          <a:p>
            <a:pPr>
              <a:spcAft>
                <a:spcPts val="1200"/>
              </a:spcAft>
              <a:tabLst>
                <a:tab pos="457200" algn="l"/>
              </a:tabLst>
            </a:pPr>
            <a:r>
              <a:rPr lang="en-US" sz="2400" b="1" dirty="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Swindoll suggest that … </a:t>
            </a:r>
            <a:r>
              <a:rPr lang="en-US" sz="2400" b="1" i="1" dirty="0" smtClean="0">
                <a:latin typeface="Cambria" pitchFamily="18" charset="0"/>
                <a:ea typeface="Cambria" panose="02040503050406030204" pitchFamily="18" charset="0"/>
              </a:rPr>
              <a:t>“A typical argument against the gospel often says something like …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I have never seen anyone rise from the dead, nor have I heard of anyone rising from the dead.</a:t>
            </a:r>
            <a:r>
              <a:rPr lang="en-US" sz="2400" b="1" i="1" dirty="0" smtClean="0">
                <a:latin typeface="Cambria" pitchFamily="18" charset="0"/>
                <a:ea typeface="Cambria" panose="02040503050406030204" pitchFamily="18" charset="0"/>
              </a:rPr>
              <a:t>’ </a:t>
            </a:r>
            <a:r>
              <a:rPr lang="en-US" sz="2400" b="1" i="1" dirty="0" smtClean="0">
                <a:latin typeface="Cambria" pitchFamily="18" charset="0"/>
                <a:ea typeface="Cambria" panose="02040503050406030204" pitchFamily="18" charset="0"/>
              </a:rPr>
              <a:t> Therefore</a:t>
            </a:r>
            <a:r>
              <a:rPr lang="en-US" sz="2400" b="1" i="1" dirty="0" smtClean="0">
                <a:latin typeface="Cambria" pitchFamily="18" charset="0"/>
                <a:ea typeface="Cambria" panose="02040503050406030204" pitchFamily="18" charset="0"/>
              </a:rPr>
              <a:t>, the idea that anybody has ever risen from the dead is best understood as a myth or legend.”</a:t>
            </a:r>
          </a:p>
        </p:txBody>
      </p:sp>
    </p:spTree>
    <p:extLst>
      <p:ext uri="{BB962C8B-B14F-4D97-AF65-F5344CB8AC3E}">
        <p14:creationId xmlns:p14="http://schemas.microsoft.com/office/powerpoint/2010/main" xmlns="" val="1206424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5447645"/>
          </a:xfrm>
          <a:prstGeom prst="rect">
            <a:avLst/>
          </a:prstGeom>
          <a:noFill/>
          <a:effectLst/>
        </p:spPr>
        <p:txBody>
          <a:bodyPr wrap="square" rtlCol="0">
            <a:spAutoFit/>
          </a:bodyPr>
          <a:lstStyle/>
          <a:p>
            <a:pPr>
              <a:tabLst>
                <a:tab pos="457200" algn="l"/>
              </a:tabLst>
            </a:pPr>
            <a:r>
              <a:rPr lang="en-US" sz="2400" b="1" dirty="0" smtClean="0">
                <a:latin typeface="Cambria" pitchFamily="18" charset="0"/>
              </a:rPr>
              <a:t>	Anticipating objections, Paul describes the hidden mystery of the gospel from Isaiah 64:4.  </a:t>
            </a:r>
            <a:r>
              <a:rPr lang="en-US" sz="2400" b="1" i="1" dirty="0" smtClean="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Eye has not seen, nor ear heard, Nor have entered into the heart of man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things which God has prepared for those who love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Him</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2:9</a:t>
            </a:r>
            <a:r>
              <a:rPr lang="en-US" sz="2400" b="1" dirty="0" smtClean="0">
                <a:latin typeface="Cambria" pitchFamily="18" charset="0"/>
                <a:ea typeface="Cambria" panose="02040503050406030204" pitchFamily="18" charset="0"/>
              </a:rPr>
              <a:t>).</a:t>
            </a:r>
          </a:p>
          <a:p>
            <a:pPr>
              <a:tabLst>
                <a:tab pos="457200" algn="l"/>
              </a:tabLst>
            </a:pPr>
            <a:endParaRPr lang="en-US" sz="1200" b="1" dirty="0">
              <a:latin typeface="Cambria" pitchFamily="18" charset="0"/>
              <a:ea typeface="Cambria" panose="02040503050406030204" pitchFamily="18" charset="0"/>
            </a:endParaRPr>
          </a:p>
          <a:p>
            <a:pPr>
              <a:tabLst>
                <a:tab pos="457200" algn="l"/>
              </a:tabLst>
            </a:pPr>
            <a:r>
              <a:rPr lang="en-US" sz="2400" b="1" dirty="0" smtClean="0">
                <a:latin typeface="Cambria" pitchFamily="18" charset="0"/>
                <a:ea typeface="Cambria" panose="02040503050406030204" pitchFamily="18" charset="0"/>
              </a:rPr>
              <a:t>	What God Himself reveals in His own time </a:t>
            </a:r>
            <a:r>
              <a:rPr lang="en-US" sz="2400" b="1" i="1" u="sng" dirty="0" smtClean="0">
                <a:effectLst>
                  <a:outerShdw blurRad="38100" dist="38100" dir="2700000" algn="tl">
                    <a:srgbClr val="000000">
                      <a:alpha val="43137"/>
                    </a:srgbClr>
                  </a:outerShdw>
                </a:effectLst>
                <a:latin typeface="Cambria" pitchFamily="18" charset="0"/>
                <a:ea typeface="Cambria" panose="02040503050406030204" pitchFamily="18" charset="0"/>
              </a:rPr>
              <a:t>cannot</a:t>
            </a:r>
            <a:r>
              <a:rPr lang="en-US" sz="2400" b="1" dirty="0" smtClean="0">
                <a:latin typeface="Cambria" pitchFamily="18" charset="0"/>
                <a:ea typeface="Cambria" panose="02040503050406030204" pitchFamily="18" charset="0"/>
              </a:rPr>
              <a:t> be discovered through human </a:t>
            </a:r>
            <a:r>
              <a:rPr lang="en-US" sz="2400" b="1" i="1" u="sng" dirty="0" smtClean="0">
                <a:latin typeface="Cambria" pitchFamily="18" charset="0"/>
                <a:ea typeface="Cambria" panose="02040503050406030204" pitchFamily="18" charset="0"/>
              </a:rPr>
              <a:t>observation</a:t>
            </a:r>
            <a:r>
              <a:rPr lang="en-US" sz="2400" b="1" dirty="0" smtClean="0">
                <a:latin typeface="Cambria" pitchFamily="18" charset="0"/>
                <a:ea typeface="Cambria" panose="02040503050406030204" pitchFamily="18" charset="0"/>
              </a:rPr>
              <a:t>, </a:t>
            </a:r>
            <a:r>
              <a:rPr lang="en-US" sz="2400" b="1" i="1" u="sng" dirty="0" smtClean="0">
                <a:latin typeface="Cambria" pitchFamily="18" charset="0"/>
                <a:ea typeface="Cambria" panose="02040503050406030204" pitchFamily="18" charset="0"/>
              </a:rPr>
              <a:t>investigation</a:t>
            </a:r>
            <a:r>
              <a:rPr lang="en-US" sz="2400" b="1" dirty="0" smtClean="0">
                <a:latin typeface="Cambria" pitchFamily="18" charset="0"/>
                <a:ea typeface="Cambria" panose="02040503050406030204" pitchFamily="18" charset="0"/>
              </a:rPr>
              <a:t>, </a:t>
            </a:r>
            <a:r>
              <a:rPr lang="en-US" sz="2400" b="1" i="1" u="sng" dirty="0" smtClean="0">
                <a:latin typeface="Cambria" pitchFamily="18" charset="0"/>
                <a:ea typeface="Cambria" panose="02040503050406030204" pitchFamily="18" charset="0"/>
              </a:rPr>
              <a:t>intuition</a:t>
            </a:r>
            <a:r>
              <a:rPr lang="en-US" sz="2400" b="1" dirty="0" smtClean="0">
                <a:latin typeface="Cambria" pitchFamily="18" charset="0"/>
                <a:ea typeface="Cambria" panose="02040503050406030204" pitchFamily="18" charset="0"/>
              </a:rPr>
              <a:t>, or </a:t>
            </a:r>
            <a:r>
              <a:rPr lang="en-US" sz="2400" b="1" i="1" u="sng" dirty="0" smtClean="0">
                <a:latin typeface="Cambria" pitchFamily="18" charset="0"/>
                <a:ea typeface="Cambria" panose="02040503050406030204" pitchFamily="18" charset="0"/>
              </a:rPr>
              <a:t>human logic</a:t>
            </a:r>
            <a:r>
              <a:rPr lang="en-US" sz="2400" b="1" dirty="0" smtClean="0">
                <a:latin typeface="Cambria" pitchFamily="18" charset="0"/>
                <a:ea typeface="Cambria" panose="02040503050406030204" pitchFamily="18" charset="0"/>
              </a:rPr>
              <a:t>. </a:t>
            </a:r>
          </a:p>
          <a:p>
            <a:pPr>
              <a:tabLst>
                <a:tab pos="457200" algn="l"/>
              </a:tabLst>
            </a:pPr>
            <a:endParaRPr lang="en-US" sz="1200" b="1" dirty="0">
              <a:latin typeface="Cambria" pitchFamily="18" charset="0"/>
              <a:ea typeface="Cambria" panose="02040503050406030204" pitchFamily="18" charset="0"/>
            </a:endParaRPr>
          </a:p>
          <a:p>
            <a:pPr>
              <a:tabLst>
                <a:tab pos="457200" algn="l"/>
              </a:tabLst>
            </a:pPr>
            <a:r>
              <a:rPr lang="en-US" sz="2400" b="1" dirty="0" smtClean="0">
                <a:latin typeface="Cambria" pitchFamily="18" charset="0"/>
                <a:ea typeface="Cambria" panose="02040503050406030204" pitchFamily="18" charset="0"/>
              </a:rPr>
              <a:t>	We can spend our lives studying at the must prestigious schools, add a chain of letters after our names, travel the world over, and experience all life has to offer. </a:t>
            </a:r>
          </a:p>
          <a:p>
            <a:pPr>
              <a:tabLst>
                <a:tab pos="457200" algn="l"/>
              </a:tabLst>
            </a:pPr>
            <a:endParaRPr lang="en-US" sz="1200" b="1" dirty="0">
              <a:latin typeface="Cambria" pitchFamily="18" charset="0"/>
              <a:ea typeface="Cambria" panose="02040503050406030204" pitchFamily="18" charset="0"/>
            </a:endParaRPr>
          </a:p>
          <a:p>
            <a:pPr>
              <a:tabLst>
                <a:tab pos="457200" algn="l"/>
              </a:tabLst>
            </a:pPr>
            <a:r>
              <a:rPr lang="en-US" sz="2400" b="1" dirty="0" smtClean="0">
                <a:latin typeface="Cambria" pitchFamily="18" charset="0"/>
                <a:ea typeface="Cambria" panose="02040503050406030204" pitchFamily="18" charset="0"/>
              </a:rPr>
              <a:t>	Yet, these empirical means can never discover the depths of God’s mystery which is only revealed by the Holy Spirit through faith. </a:t>
            </a:r>
            <a:endParaRPr lang="en-US" sz="1200" b="1" i="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875055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95400"/>
            <a:ext cx="8534400" cy="526297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i="1" baseline="30000" dirty="0">
                <a:latin typeface="Georgia" panose="02040502050405020303" pitchFamily="18" charset="0"/>
              </a:rPr>
              <a:t>10 </a:t>
            </a:r>
            <a:r>
              <a:rPr lang="en-US" sz="2700" i="1" dirty="0">
                <a:latin typeface="Georgia" panose="02040502050405020303" pitchFamily="18" charset="0"/>
              </a:rPr>
              <a:t>But God has revealed them to us through His Spirit.  For the Spirit searches all things, yes, the deep things of God.  </a:t>
            </a:r>
            <a:r>
              <a:rPr lang="en-US" sz="2700" b="1" i="1" baseline="30000" dirty="0">
                <a:latin typeface="Georgia" panose="02040502050405020303" pitchFamily="18" charset="0"/>
              </a:rPr>
              <a:t>11 </a:t>
            </a:r>
            <a:r>
              <a:rPr lang="en-US" sz="2700" i="1" dirty="0">
                <a:latin typeface="Georgia" panose="02040502050405020303" pitchFamily="18" charset="0"/>
              </a:rPr>
              <a:t>For what man knows the things of a man except the spirit of the man which is in him?  Even so no one knows the things of God except the Spirit of God.  </a:t>
            </a:r>
            <a:r>
              <a:rPr lang="en-US" sz="2700" b="1" i="1" baseline="30000" dirty="0">
                <a:latin typeface="Georgia" panose="02040502050405020303" pitchFamily="18" charset="0"/>
              </a:rPr>
              <a:t>12 </a:t>
            </a:r>
            <a:r>
              <a:rPr lang="en-US" sz="2700" i="1" dirty="0">
                <a:latin typeface="Georgia" panose="02040502050405020303" pitchFamily="18" charset="0"/>
              </a:rPr>
              <a:t>Now we have received, not the spirit of the world, but the Spirit who is from God, that we might know the things that have been freely given to us by God.  </a:t>
            </a:r>
            <a:r>
              <a:rPr lang="en-US" sz="2700" b="1" i="1" baseline="30000" dirty="0">
                <a:latin typeface="Georgia" panose="02040502050405020303" pitchFamily="18" charset="0"/>
              </a:rPr>
              <a:t>13 </a:t>
            </a:r>
            <a:r>
              <a:rPr lang="en-US" sz="2700" i="1" dirty="0">
                <a:latin typeface="Georgia" panose="02040502050405020303" pitchFamily="18" charset="0"/>
              </a:rPr>
              <a:t>These things we also speak, not in words which man’s wisdom teaches but which the Holy Spirit teaches, comparing spiritual things with spiritual.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2:10-13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6430612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2:10-13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7724" y="1206500"/>
            <a:ext cx="8538882" cy="4893647"/>
          </a:xfrm>
          <a:prstGeom prst="rect">
            <a:avLst/>
          </a:prstGeom>
          <a:noFill/>
          <a:effectLst/>
        </p:spPr>
        <p:txBody>
          <a:bodyPr wrap="square" rtlCol="0">
            <a:spAutoFit/>
          </a:bodyPr>
          <a:lstStyle/>
          <a:p>
            <a:pPr>
              <a:tabLst>
                <a:tab pos="457200" algn="l"/>
              </a:tabLst>
            </a:pPr>
            <a:r>
              <a:rPr lang="en-US" sz="2400" b="1" dirty="0" smtClean="0">
                <a:latin typeface="Cambria" pitchFamily="18" charset="0"/>
              </a:rPr>
              <a:t>	So, if humans can’t discover the wisdom of God by human methods, understand it by human intellect, or believe it by human power.</a:t>
            </a:r>
          </a:p>
          <a:p>
            <a:pPr>
              <a:tabLst>
                <a:tab pos="457200" algn="l"/>
              </a:tabLst>
            </a:pPr>
            <a:endParaRPr lang="en-US" sz="1200" b="1" dirty="0" smtClean="0">
              <a:latin typeface="Cambria" pitchFamily="18" charset="0"/>
            </a:endParaRPr>
          </a:p>
          <a:p>
            <a:pPr>
              <a:tabLst>
                <a:tab pos="457200" algn="l"/>
              </a:tabLst>
            </a:pP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Then how can anybody know and believe the gospel?</a:t>
            </a:r>
          </a:p>
          <a:p>
            <a:pPr>
              <a:tabLst>
                <a:tab pos="457200" algn="l"/>
              </a:tabLst>
            </a:pPr>
            <a:endParaRPr lang="en-US" sz="1200" b="1" i="1" dirty="0">
              <a:effectLst>
                <a:outerShdw blurRad="38100" dist="38100" dir="2700000" algn="tl">
                  <a:srgbClr val="000000">
                    <a:alpha val="43137"/>
                  </a:srgbClr>
                </a:outerShdw>
              </a:effectLst>
              <a:latin typeface="Cambria" pitchFamily="18" charset="0"/>
              <a:ea typeface="Cambria" panose="02040503050406030204" pitchFamily="18" charset="0"/>
            </a:endParaRPr>
          </a:p>
          <a:p>
            <a:pPr>
              <a:tabLst>
                <a:tab pos="457200" algn="l"/>
              </a:tabLst>
            </a:pPr>
            <a:r>
              <a:rPr lang="en-US" sz="2400" b="1" dirty="0" smtClean="0">
                <a:latin typeface="Cambria" pitchFamily="18" charset="0"/>
                <a:ea typeface="Cambria" panose="02040503050406030204" pitchFamily="18" charset="0"/>
              </a:rPr>
              <a:t>Paul tackles this question, in verse 10 through 13, by explaining:</a:t>
            </a:r>
          </a:p>
          <a:p>
            <a:pPr>
              <a:tabLst>
                <a:tab pos="457200" algn="l"/>
              </a:tabLst>
            </a:pPr>
            <a:endParaRPr lang="en-US" sz="1200" b="1" dirty="0">
              <a:latin typeface="Cambria" pitchFamily="18" charset="0"/>
              <a:ea typeface="Cambria" panose="02040503050406030204" pitchFamily="18" charset="0"/>
            </a:endParaRPr>
          </a:p>
          <a:p>
            <a:pPr marL="690563" indent="-403225">
              <a:buFont typeface="+mj-lt"/>
              <a:buAutoNum type="arabicParenR"/>
              <a:tabLst>
                <a:tab pos="627063" algn="l"/>
              </a:tabLst>
            </a:pPr>
            <a:r>
              <a:rPr lang="en-US" sz="2400" b="1" dirty="0" smtClean="0">
                <a:latin typeface="Cambria" pitchFamily="18" charset="0"/>
                <a:ea typeface="Cambria" panose="02040503050406030204" pitchFamily="18" charset="0"/>
              </a:rPr>
              <a:t>The Priority of spiritual revelation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2:10</a:t>
            </a:r>
            <a:r>
              <a:rPr lang="en-US" sz="2400" b="1" dirty="0" smtClean="0">
                <a:latin typeface="Cambria" pitchFamily="18" charset="0"/>
                <a:ea typeface="Cambria" panose="02040503050406030204" pitchFamily="18" charset="0"/>
              </a:rPr>
              <a:t>).</a:t>
            </a:r>
          </a:p>
          <a:p>
            <a:pPr marL="690563" indent="-403225">
              <a:buFont typeface="+mj-lt"/>
              <a:buAutoNum type="arabicParenR"/>
              <a:tabLst>
                <a:tab pos="627063" algn="l"/>
              </a:tabLst>
            </a:pPr>
            <a:endParaRPr lang="en-US" sz="2400" b="1" dirty="0" smtClean="0">
              <a:latin typeface="Cambria" pitchFamily="18" charset="0"/>
              <a:ea typeface="Cambria" panose="02040503050406030204" pitchFamily="18" charset="0"/>
            </a:endParaRPr>
          </a:p>
          <a:p>
            <a:pPr marL="690563" indent="-403225">
              <a:buFont typeface="+mj-lt"/>
              <a:buAutoNum type="arabicParenR"/>
              <a:tabLst>
                <a:tab pos="627063" algn="l"/>
              </a:tabLst>
            </a:pPr>
            <a:r>
              <a:rPr lang="en-US" sz="2400" b="1" dirty="0">
                <a:latin typeface="Cambria" pitchFamily="18" charset="0"/>
                <a:ea typeface="Cambria" panose="02040503050406030204" pitchFamily="18" charset="0"/>
              </a:rPr>
              <a:t>The </a:t>
            </a:r>
            <a:r>
              <a:rPr lang="en-US" sz="2400" b="1" dirty="0" smtClean="0">
                <a:latin typeface="Cambria" pitchFamily="18" charset="0"/>
                <a:ea typeface="Cambria" panose="02040503050406030204" pitchFamily="18" charset="0"/>
              </a:rPr>
              <a:t>Process </a:t>
            </a:r>
            <a:r>
              <a:rPr lang="en-US" sz="2400" b="1" dirty="0">
                <a:latin typeface="Cambria" pitchFamily="18" charset="0"/>
                <a:ea typeface="Cambria" panose="02040503050406030204" pitchFamily="18" charset="0"/>
              </a:rPr>
              <a:t>of spiritual revelation </a:t>
            </a:r>
            <a:r>
              <a:rPr lang="en-US" sz="2400" b="1" dirty="0" smtClean="0">
                <a:latin typeface="Cambria"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2:10-11</a:t>
            </a:r>
            <a:r>
              <a:rPr lang="en-US" sz="2400" b="1" dirty="0" smtClean="0">
                <a:latin typeface="Cambria" pitchFamily="18" charset="0"/>
                <a:ea typeface="Cambria" panose="02040503050406030204" pitchFamily="18" charset="0"/>
              </a:rPr>
              <a:t>).</a:t>
            </a:r>
          </a:p>
          <a:p>
            <a:pPr marL="690563" indent="-403225">
              <a:buFont typeface="+mj-lt"/>
              <a:buAutoNum type="arabicParenR"/>
              <a:tabLst>
                <a:tab pos="627063" algn="l"/>
              </a:tabLst>
            </a:pPr>
            <a:endParaRPr lang="en-US" sz="2400" b="1" dirty="0" smtClean="0">
              <a:latin typeface="Cambria" pitchFamily="18" charset="0"/>
              <a:ea typeface="Cambria" panose="02040503050406030204" pitchFamily="18" charset="0"/>
            </a:endParaRPr>
          </a:p>
          <a:p>
            <a:pPr marL="690563" indent="-403225">
              <a:buFont typeface="+mj-lt"/>
              <a:buAutoNum type="arabicParenR"/>
              <a:tabLst>
                <a:tab pos="627063" algn="l"/>
              </a:tabLst>
            </a:pPr>
            <a:r>
              <a:rPr lang="en-US" sz="2400" b="1" dirty="0" smtClean="0">
                <a:latin typeface="Cambria" pitchFamily="18" charset="0"/>
                <a:ea typeface="Cambria" panose="02040503050406030204" pitchFamily="18" charset="0"/>
              </a:rPr>
              <a:t>The </a:t>
            </a:r>
            <a:r>
              <a:rPr lang="en-US" sz="2400" b="1" dirty="0">
                <a:latin typeface="Cambria" pitchFamily="18" charset="0"/>
                <a:ea typeface="Cambria" panose="02040503050406030204" pitchFamily="18" charset="0"/>
              </a:rPr>
              <a:t>Purpose of spiritual revelation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2:12-13</a:t>
            </a:r>
            <a:r>
              <a:rPr lang="en-US" sz="2400" b="1" dirty="0" smtClean="0">
                <a:latin typeface="Cambria" pitchFamily="18" charset="0"/>
                <a:ea typeface="Cambria" panose="02040503050406030204" pitchFamily="18" charset="0"/>
              </a:rPr>
              <a:t>).	</a:t>
            </a:r>
            <a:endParaRPr lang="en-US" sz="12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8200930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206" y="1202391"/>
            <a:ext cx="8420100" cy="4832092"/>
          </a:xfrm>
          <a:prstGeom prst="rect">
            <a:avLst/>
          </a:prstGeom>
          <a:noFill/>
          <a:effectLst/>
        </p:spPr>
        <p:txBody>
          <a:bodyPr wrap="square" rtlCol="0">
            <a:spAutoFit/>
          </a:bodyPr>
          <a:lstStyle/>
          <a:p>
            <a:pPr>
              <a:tabLst>
                <a:tab pos="457200" algn="l"/>
              </a:tabLst>
            </a:pPr>
            <a:r>
              <a:rPr lang="en-US" sz="238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So Paul highlights several major themes </a:t>
            </a:r>
            <a:r>
              <a:rPr lang="en-US" sz="2400" b="1" dirty="0">
                <a:latin typeface="Cambria" panose="02040503050406030204" pitchFamily="18" charset="0"/>
                <a:ea typeface="Cambria" panose="02040503050406030204" pitchFamily="18" charset="0"/>
              </a:rPr>
              <a:t>important to </a:t>
            </a:r>
            <a:r>
              <a:rPr lang="en-US" sz="2400" b="1" dirty="0" smtClean="0">
                <a:latin typeface="Cambria" panose="02040503050406030204" pitchFamily="18" charset="0"/>
                <a:ea typeface="Cambria" panose="02040503050406030204" pitchFamily="18" charset="0"/>
              </a:rPr>
              <a:t>this ongoing </a:t>
            </a:r>
            <a:r>
              <a:rPr lang="en-US" sz="2400" b="1" dirty="0">
                <a:latin typeface="Cambria" panose="02040503050406030204" pitchFamily="18" charset="0"/>
                <a:ea typeface="Cambria" panose="02040503050406030204" pitchFamily="18" charset="0"/>
              </a:rPr>
              <a:t>process of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dirty="0">
                <a:latin typeface="Cambria" panose="02040503050406030204" pitchFamily="18" charset="0"/>
                <a:ea typeface="Cambria" panose="02040503050406030204" pitchFamily="18" charset="0"/>
              </a:rPr>
              <a:t>.” </a:t>
            </a:r>
          </a:p>
          <a:p>
            <a:pPr>
              <a:tabLst>
                <a:tab pos="341313" algn="l"/>
              </a:tabLst>
            </a:pPr>
            <a:endParaRPr lang="en-US" sz="12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 Among Believers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focusing </a:t>
            </a:r>
            <a:r>
              <a:rPr lang="en-US" sz="2400" b="1" dirty="0">
                <a:latin typeface="Cambria" panose="02040503050406030204" pitchFamily="18" charset="0"/>
                <a:ea typeface="Cambria" panose="02040503050406030204" pitchFamily="18" charset="0"/>
              </a:rPr>
              <a:t>on </a:t>
            </a:r>
            <a:r>
              <a:rPr lang="en-US" sz="2400" b="1" dirty="0" smtClean="0">
                <a:latin typeface="Cambria" panose="02040503050406030204" pitchFamily="18" charset="0"/>
                <a:ea typeface="Cambria" panose="02040503050406030204" pitchFamily="18" charset="0"/>
              </a:rPr>
              <a:t>Christ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Freedom</a:t>
            </a:r>
            <a:r>
              <a:rPr lang="en-US" sz="2400" b="1" dirty="0">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sacrificing for </a:t>
            </a:r>
            <a:r>
              <a:rPr lang="en-US" sz="2400" b="1" dirty="0">
                <a:latin typeface="Cambria" panose="02040503050406030204" pitchFamily="18" charset="0"/>
                <a:ea typeface="Cambria" panose="02040503050406030204" pitchFamily="18" charset="0"/>
              </a:rPr>
              <a:t>weaker </a:t>
            </a:r>
            <a:r>
              <a:rPr lang="en-US" sz="2400" b="1" dirty="0" smtClean="0">
                <a:latin typeface="Cambria" panose="02040503050406030204" pitchFamily="18" charset="0"/>
                <a:ea typeface="Cambria" panose="02040503050406030204" pitchFamily="18" charset="0"/>
              </a:rPr>
              <a:t>brethren</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Living</a:t>
            </a:r>
            <a:r>
              <a:rPr lang="en-US" sz="2400" b="1" dirty="0" smtClean="0">
                <a:latin typeface="Cambria" panose="02040503050406030204" pitchFamily="18" charset="0"/>
                <a:ea typeface="Cambria" panose="02040503050406030204" pitchFamily="18" charset="0"/>
              </a:rPr>
              <a:t> – witnessing </a:t>
            </a:r>
            <a:r>
              <a:rPr lang="en-US" sz="2400" b="1" dirty="0">
                <a:latin typeface="Cambria" panose="02040503050406030204" pitchFamily="18" charset="0"/>
                <a:ea typeface="Cambria" panose="02040503050406030204" pitchFamily="18" charset="0"/>
              </a:rPr>
              <a:t>to unbelievers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d</a:t>
            </a:r>
            <a:r>
              <a:rPr lang="en-US" sz="2400" b="1" dirty="0" smtClean="0">
                <a:latin typeface="Cambria" panose="02040503050406030204" pitchFamily="18" charset="0"/>
                <a:ea typeface="Cambria" panose="02040503050406030204" pitchFamily="18" charset="0"/>
              </a:rPr>
              <a:t>ealing </a:t>
            </a:r>
            <a:r>
              <a:rPr lang="en-US" sz="2400" b="1" dirty="0">
                <a:latin typeface="Cambria" panose="02040503050406030204" pitchFamily="18" charset="0"/>
                <a:ea typeface="Cambria" panose="02040503050406030204" pitchFamily="18" charset="0"/>
              </a:rPr>
              <a:t>with immorality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Worship</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m</a:t>
            </a:r>
            <a:r>
              <a:rPr lang="en-US" sz="2400" b="1" dirty="0" smtClean="0">
                <a:latin typeface="Cambria" panose="02040503050406030204" pitchFamily="18" charset="0"/>
                <a:ea typeface="Cambria" panose="02040503050406030204" pitchFamily="18" charset="0"/>
              </a:rPr>
              <a:t>isuse </a:t>
            </a:r>
            <a:r>
              <a:rPr lang="en-US" sz="2400" b="1" dirty="0">
                <a:latin typeface="Cambria" panose="02040503050406030204" pitchFamily="18" charset="0"/>
                <a:ea typeface="Cambria" panose="02040503050406030204" pitchFamily="18" charset="0"/>
              </a:rPr>
              <a:t>of spiritual gifts </a:t>
            </a:r>
          </a:p>
          <a:p>
            <a:pPr marL="690563" indent="-342900" fontAlgn="base">
              <a:spcBef>
                <a:spcPts val="600"/>
              </a:spcBef>
              <a:spcAft>
                <a:spcPts val="1200"/>
              </a:spcAft>
              <a:buSzPct val="80000"/>
              <a:buFont typeface="Wingdings" panose="05000000000000000000" pitchFamily="2" charset="2"/>
              <a:buChar char="Ø"/>
              <a:tabLst>
                <a:tab pos="341313"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m</a:t>
            </a:r>
            <a:r>
              <a:rPr lang="en-US" sz="2400" b="1" dirty="0" smtClean="0">
                <a:latin typeface="Cambria" panose="02040503050406030204" pitchFamily="18" charset="0"/>
                <a:ea typeface="Cambria" panose="02040503050406030204" pitchFamily="18" charset="0"/>
              </a:rPr>
              <a:t>isunderstandings </a:t>
            </a:r>
            <a:r>
              <a:rPr lang="en-US" sz="2400" b="1" dirty="0" smtClean="0">
                <a:latin typeface="Cambria" panose="02040503050406030204" pitchFamily="18" charset="0"/>
                <a:ea typeface="Cambria" panose="02040503050406030204" pitchFamily="18" charset="0"/>
              </a:rPr>
              <a:t>resurrection</a:t>
            </a:r>
            <a:r>
              <a:rPr lang="en-US" sz="2400" b="1" dirty="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04800" y="184150"/>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0724747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2:10-13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7724" y="1206500"/>
            <a:ext cx="8538882" cy="4585871"/>
          </a:xfrm>
          <a:prstGeom prst="rect">
            <a:avLst/>
          </a:prstGeom>
          <a:noFill/>
          <a:effectLst/>
        </p:spPr>
        <p:txBody>
          <a:bodyPr wrap="square" rtlCol="0">
            <a:spAutoFit/>
          </a:bodyPr>
          <a:lstStyle/>
          <a:p>
            <a:pPr marL="457200"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Priority of Spiritual Revelation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(2:10).</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God chose those who trust in Him to receive His wisdom, Paul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has revealed them to us through His Spirit</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“God reveals!” </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His </a:t>
            </a:r>
            <a:r>
              <a:rPr lang="en-US" sz="2400" b="1" dirty="0" smtClean="0">
                <a:latin typeface="Cambria" panose="02040503050406030204" pitchFamily="18" charset="0"/>
                <a:ea typeface="Cambria" panose="02040503050406030204" pitchFamily="18" charset="0"/>
              </a:rPr>
              <a:t>wisdom not to the world’s erudite scholars, influential leaders, nor to the super wealthy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1:27-30</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Instead, God chose to reveal himself to those who come to Him by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His</a:t>
            </a:r>
            <a:r>
              <a:rPr lang="en-US" sz="2400" b="1" dirty="0" smtClean="0">
                <a:latin typeface="Cambria" panose="02040503050406030204" pitchFamily="18" charset="0"/>
                <a:ea typeface="Cambria" panose="02040503050406030204" pitchFamily="18" charset="0"/>
              </a:rPr>
              <a:t> undeserved grace through the simple act of faith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2:8-9</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i="1" dirty="0">
              <a:effectLst>
                <a:outerShdw blurRad="38100" dist="38100" dir="2700000" algn="tl">
                  <a:srgbClr val="000000">
                    <a:alpha val="43137"/>
                  </a:srgbClr>
                </a:outerShdw>
              </a:effectLst>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9506468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2:10-13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7724" y="1142999"/>
            <a:ext cx="8603876" cy="5724644"/>
          </a:xfrm>
          <a:prstGeom prst="rect">
            <a:avLst/>
          </a:prstGeom>
          <a:noFill/>
          <a:effectLst/>
        </p:spPr>
        <p:txBody>
          <a:bodyPr wrap="square" rtlCol="0">
            <a:spAutoFit/>
          </a:bodyPr>
          <a:lstStyle/>
          <a:p>
            <a:pPr marL="457200"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Process of Spiritual Revelation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(2:10-11).</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Besides the Spirit’s work in guiding believers to the truth of the gospel (John 16:8-13), the Spirit also dwells within believers from the moment they place their faith in Christ, He begins the work of transforming us into Christ’s image (John14:17; 1 Cor. 12:13; 2 Cor. 3:18).</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Through the Spirit’s indwelling (Rom 8:9, 11), He searches, the </a:t>
            </a:r>
            <a:r>
              <a:rPr lang="en-US" sz="2400" b="1" i="1" dirty="0" smtClean="0">
                <a:latin typeface="Cambria" panose="02040503050406030204" pitchFamily="18" charset="0"/>
                <a:ea typeface="Cambria" panose="02040503050406030204" pitchFamily="18" charset="0"/>
              </a:rPr>
              <a:t>“depths of God”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2:10</a:t>
            </a:r>
            <a:r>
              <a:rPr lang="en-US" sz="2400" b="1" dirty="0" smtClean="0">
                <a:latin typeface="Cambria" panose="02040503050406030204" pitchFamily="18" charset="0"/>
                <a:ea typeface="Cambria" panose="02040503050406030204" pitchFamily="18" charset="0"/>
              </a:rPr>
              <a:t>), communicating God’s thoughts to us as we draw upon His resources. </a:t>
            </a:r>
            <a:r>
              <a:rPr lang="en-US" sz="2400" b="1" dirty="0" smtClean="0">
                <a:latin typeface="Cambria" panose="02040503050406030204" pitchFamily="18" charset="0"/>
                <a:ea typeface="Cambria" panose="02040503050406030204" pitchFamily="18" charset="0"/>
              </a:rPr>
              <a:t> Paul </a:t>
            </a:r>
            <a:r>
              <a:rPr lang="en-US" sz="2400" b="1" dirty="0" smtClean="0">
                <a:latin typeface="Cambria" panose="02040503050406030204" pitchFamily="18" charset="0"/>
                <a:ea typeface="Cambria" panose="02040503050406030204" pitchFamily="18" charset="0"/>
              </a:rPr>
              <a:t>argues that just as the spirit of a human knows the hidden thoughts and attitudes of that individual, so the Spirit of God knows the hidden mysteries of God. </a:t>
            </a:r>
          </a:p>
          <a:p>
            <a:pPr>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Holy Spirit’s role is to reveal to the believer the content of God’s mysteries. </a:t>
            </a:r>
            <a:endParaRPr lang="en-US" sz="12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5633527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2:10-13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07895" y="1206500"/>
            <a:ext cx="8538882" cy="5139869"/>
          </a:xfrm>
          <a:prstGeom prst="rect">
            <a:avLst/>
          </a:prstGeom>
          <a:noFill/>
          <a:effectLst/>
        </p:spPr>
        <p:txBody>
          <a:bodyPr wrap="square" rtlCol="0">
            <a:spAutoFit/>
          </a:bodyPr>
          <a:lstStyle/>
          <a:p>
            <a:pPr marL="457200"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Purpose of Spiritual Revelation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(2:12-13).</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God gives us the Spirit who communicates the divine wisdom of Christianity to us, because we cannot understand it on our own.</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purpose of this revelation is twofold,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 we may know the things freely given to us by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2:12</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that we may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speak</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2:13</a:t>
            </a:r>
            <a:r>
              <a:rPr lang="en-US" sz="2400" b="1" dirty="0" smtClean="0">
                <a:latin typeface="Cambria" panose="02040503050406030204" pitchFamily="18" charset="0"/>
                <a:ea typeface="Cambria" panose="02040503050406030204" pitchFamily="18" charset="0"/>
              </a:rPr>
              <a:t>) these things to others, ministering the message of the gospel through the very words God inspired (2 Tim 3:16).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These words – of Holy Scripture – are able to affect spiritual change because they are not merely human words, but words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taught by the spirit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2:13</a:t>
            </a:r>
            <a:r>
              <a:rPr lang="en-US" sz="2400" b="1" dirty="0" smtClean="0">
                <a:latin typeface="Cambria" panose="02040503050406030204" pitchFamily="18" charset="0"/>
                <a:ea typeface="Cambria" panose="02040503050406030204" pitchFamily="18" charset="0"/>
              </a:rPr>
              <a:t>). 	</a:t>
            </a:r>
            <a:endParaRPr lang="en-US" sz="12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715789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2:10-13</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7724" y="1219200"/>
            <a:ext cx="8538882" cy="5570756"/>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Both the thoughts and words themselves are given by revelation from God (2 Pet. 1:21). </a:t>
            </a:r>
            <a:r>
              <a:rPr lang="en-US" sz="2400" b="1" dirty="0" smtClean="0">
                <a:latin typeface="Cambria" panose="02040503050406030204" pitchFamily="18" charset="0"/>
                <a:ea typeface="Cambria" panose="02040503050406030204" pitchFamily="18" charset="0"/>
              </a:rPr>
              <a:t> God </a:t>
            </a:r>
            <a:r>
              <a:rPr lang="en-US" sz="2400" b="1" dirty="0" smtClean="0">
                <a:latin typeface="Cambria" panose="02040503050406030204" pitchFamily="18" charset="0"/>
                <a:ea typeface="Cambria" panose="02040503050406030204" pitchFamily="18" charset="0"/>
              </a:rPr>
              <a:t>reveals the truth of the gospel by the Holy Spirit.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Holy Spirit expresses these truths in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words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not merely human expression. </a:t>
            </a: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Ephesian </a:t>
            </a:r>
            <a:r>
              <a:rPr lang="en-US" sz="2400" b="1" dirty="0" smtClean="0">
                <a:latin typeface="Cambria" panose="02040503050406030204" pitchFamily="18" charset="0"/>
                <a:ea typeface="Cambria" panose="02040503050406030204" pitchFamily="18" charset="0"/>
              </a:rPr>
              <a:t>3:9-10 </a:t>
            </a:r>
            <a:r>
              <a:rPr lang="en-US" sz="2400" b="1" dirty="0" smtClean="0">
                <a:latin typeface="Cambria" panose="02040503050406030204" pitchFamily="18" charset="0"/>
                <a:ea typeface="Cambria" panose="02040503050406030204" pitchFamily="18" charset="0"/>
              </a:rPr>
              <a:t>says …</a:t>
            </a:r>
            <a:r>
              <a:rPr lang="en-US" sz="2400" b="1" i="1" dirty="0" smtClean="0">
                <a:latin typeface="Cambria" panose="02040503050406030204" pitchFamily="18" charset="0"/>
                <a:ea typeface="Cambria" panose="02040503050406030204" pitchFamily="18" charset="0"/>
              </a:rPr>
              <a:t>“He allowed me to explain the way this mystery works.  God, who created all things, kept it hidden in the past.  He did this so that now, through the church, he could let the rulers and authorities in heaven know his infinite wisdom” </a:t>
            </a:r>
            <a:r>
              <a:rPr lang="en-US" sz="2400" b="1" dirty="0" smtClean="0">
                <a:latin typeface="Cambria" panose="02040503050406030204" pitchFamily="18" charset="0"/>
                <a:ea typeface="Cambria" panose="02040503050406030204" pitchFamily="18" charset="0"/>
              </a:rPr>
              <a:t>(NOG).</a:t>
            </a:r>
            <a:endParaRPr lang="en-US" sz="1200" b="1" dirty="0" smtClean="0">
              <a:latin typeface="Cambria" pitchFamily="18" charset="0"/>
              <a:ea typeface="Cambria" panose="02040503050406030204" pitchFamily="18" charset="0"/>
            </a:endParaRP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So, when we study the words of scripture and pass them on to other, we become personally involved in God’s process of proclaiming the mystery once hidden but now revealed through the church. </a:t>
            </a:r>
            <a:r>
              <a:rPr lang="en-US" sz="2400" b="1" i="1" dirty="0" smtClean="0">
                <a:latin typeface="Cambria" panose="02040503050406030204" pitchFamily="18" charset="0"/>
                <a:ea typeface="Cambria" panose="02040503050406030204" pitchFamily="18" charset="0"/>
              </a:rPr>
              <a:t>	</a:t>
            </a:r>
            <a:endParaRPr lang="en-US" sz="1200" b="1" i="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29783092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95400"/>
            <a:ext cx="8534400" cy="372409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14 </a:t>
            </a:r>
            <a:r>
              <a:rPr lang="en-US" sz="2800" i="1" dirty="0">
                <a:latin typeface="Georgia" panose="02040502050405020303" pitchFamily="18" charset="0"/>
              </a:rPr>
              <a:t>But the natural man does not receive the things of the Spirit of God, for they are foolishness to him; nor can </a:t>
            </a:r>
            <a:r>
              <a:rPr lang="en-US" sz="2800" i="1" dirty="0" smtClean="0">
                <a:latin typeface="Georgia" panose="02040502050405020303" pitchFamily="18" charset="0"/>
              </a:rPr>
              <a:t>he know them, because </a:t>
            </a:r>
            <a:r>
              <a:rPr lang="en-US" sz="2800" i="1" dirty="0">
                <a:latin typeface="Georgia" panose="02040502050405020303" pitchFamily="18" charset="0"/>
              </a:rPr>
              <a:t>they are spiritually discerned.  </a:t>
            </a:r>
            <a:r>
              <a:rPr lang="en-US" sz="2800" b="1" i="1" baseline="30000" dirty="0">
                <a:latin typeface="Georgia" panose="02040502050405020303" pitchFamily="18" charset="0"/>
              </a:rPr>
              <a:t>15 </a:t>
            </a:r>
            <a:r>
              <a:rPr lang="en-US" sz="2800" i="1" dirty="0">
                <a:latin typeface="Georgia" panose="02040502050405020303" pitchFamily="18" charset="0"/>
              </a:rPr>
              <a:t>But he who is spiritual judges all things, yet he himself is rightly judged by no one.  </a:t>
            </a:r>
            <a:r>
              <a:rPr lang="en-US" sz="2800" b="1" i="1" baseline="30000" dirty="0">
                <a:latin typeface="Georgia" panose="02040502050405020303" pitchFamily="18" charset="0"/>
              </a:rPr>
              <a:t>16 </a:t>
            </a:r>
            <a:r>
              <a:rPr lang="en-US" sz="2800" i="1" dirty="0">
                <a:latin typeface="Georgia" panose="02040502050405020303" pitchFamily="18" charset="0"/>
              </a:rPr>
              <a:t>For “who has known the mind of the </a:t>
            </a:r>
            <a:r>
              <a:rPr lang="en-US" sz="2800" i="1" cap="small" dirty="0">
                <a:latin typeface="Georgia" panose="02040502050405020303" pitchFamily="18" charset="0"/>
              </a:rPr>
              <a:t>Lord</a:t>
            </a:r>
            <a:r>
              <a:rPr lang="en-US" sz="2800" i="1" dirty="0">
                <a:latin typeface="Georgia" panose="02040502050405020303" pitchFamily="18" charset="0"/>
              </a:rPr>
              <a:t> that he may instruct Him?”  But we have the mind of Christ.</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2:14-16 </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499950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2:14-16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677835" cy="5201424"/>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Though the believer, taught by the Spirit, can spend a lifetime exploring the depths of the hidden mysteries of God, that’s not so for the unbeliever whom Paul calls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natural man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 pos="511175" algn="l"/>
              </a:tabLst>
            </a:pP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Such a person who does not accept the </a:t>
            </a:r>
            <a:r>
              <a:rPr lang="en-US" sz="2400" b="1" i="1" dirty="0" smtClean="0">
                <a:latin typeface="Cambria" panose="02040503050406030204" pitchFamily="18" charset="0"/>
                <a:ea typeface="Cambria" panose="02040503050406030204" pitchFamily="18" charset="0"/>
              </a:rPr>
              <a:t>“things of the Spirit,” “the person and work of Christ,”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“the meaning of the Holy Scripture,”</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“how all of these relate to one’s standing before </a:t>
            </a:r>
            <a:r>
              <a:rPr lang="en-US" sz="2400" b="1" i="1" dirty="0" smtClean="0">
                <a:latin typeface="Cambria" panose="02040503050406030204" pitchFamily="18" charset="0"/>
                <a:ea typeface="Cambria" panose="02040503050406030204" pitchFamily="18" charset="0"/>
              </a:rPr>
              <a:t>God.”</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a:spcAft>
                <a:spcPts val="1200"/>
              </a:spcAft>
              <a:tabLst>
                <a:tab pos="457200" algn="l"/>
                <a:tab pos="511175" algn="l"/>
              </a:tabLst>
            </a:pPr>
            <a:r>
              <a:rPr lang="en-US" sz="2400" b="1" dirty="0" smtClean="0">
                <a:latin typeface="Cambria" panose="02040503050406030204" pitchFamily="18" charset="0"/>
                <a:ea typeface="Cambria" panose="02040503050406030204" pitchFamily="18" charset="0"/>
              </a:rPr>
              <a:t>	Paul calls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natural man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as a label for the kind of worldly-minded person who functions in the realm of the world’s wisdom, demanding empirical proof at every turn, and seeking logical explanations for everything. </a:t>
            </a:r>
            <a:r>
              <a:rPr lang="en-US" sz="2400" b="1" dirty="0" smtClean="0">
                <a:latin typeface="Cambria" panose="02040503050406030204" pitchFamily="18" charset="0"/>
                <a:ea typeface="Cambria" panose="02040503050406030204" pitchFamily="18" charset="0"/>
              </a:rPr>
              <a:t> To </a:t>
            </a:r>
            <a:r>
              <a:rPr lang="en-US" sz="2400" b="1" dirty="0" smtClean="0">
                <a:latin typeface="Cambria" panose="02040503050406030204" pitchFamily="18" charset="0"/>
                <a:ea typeface="Cambria" panose="02040503050406030204" pitchFamily="18" charset="0"/>
              </a:rPr>
              <a:t>such a person the things of the Spirit are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foolishness</a:t>
            </a:r>
            <a:r>
              <a:rPr lang="en-US" sz="2400" b="1" i="1" dirty="0" smtClean="0">
                <a:latin typeface="Cambria" panose="02040503050406030204" pitchFamily="18" charset="0"/>
                <a:ea typeface="Cambria" panose="02040503050406030204" pitchFamily="18" charset="0"/>
              </a:rPr>
              <a:t>.”</a:t>
            </a:r>
            <a:endParaRPr lang="en-US" sz="1200" b="1" i="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35230341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2:14-16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28912"/>
            <a:ext cx="8610600" cy="4985980"/>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Without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ministry of the Holy Spirit, unbelievers will never fully grasp, truly believe, and personally experience the riches of the Spirit, for they are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spiritually appraised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This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appraised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discerned to be true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Only through the eyes of faith can a person even begin to delve beneath the surface of God’s revealed </a:t>
            </a:r>
            <a:r>
              <a:rPr lang="en-US" sz="2400" b="1" i="1" u="sng" dirty="0" smtClean="0">
                <a:latin typeface="Cambria" panose="02040503050406030204" pitchFamily="18" charset="0"/>
                <a:ea typeface="Cambria" panose="02040503050406030204" pitchFamily="18" charset="0"/>
              </a:rPr>
              <a:t>Word</a:t>
            </a:r>
            <a:r>
              <a:rPr lang="en-US" sz="2400" b="1" dirty="0" smtClean="0">
                <a:latin typeface="Cambria" panose="02040503050406030204" pitchFamily="18" charset="0"/>
                <a:ea typeface="Cambria" panose="02040503050406030204" pitchFamily="18" charset="0"/>
              </a:rPr>
              <a:t> to comprehend it hidden wisdom.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 unbeliever may </a:t>
            </a:r>
            <a:r>
              <a:rPr lang="en-US" sz="2400" b="1" i="1" dirty="0" smtClean="0">
                <a:latin typeface="Cambria" panose="02040503050406030204" pitchFamily="18" charset="0"/>
                <a:ea typeface="Cambria" panose="02040503050406030204" pitchFamily="18" charset="0"/>
              </a:rPr>
              <a:t>“understand”</a:t>
            </a:r>
            <a:r>
              <a:rPr lang="en-US" sz="2400" b="1" dirty="0" smtClean="0">
                <a:latin typeface="Cambria" panose="02040503050406030204" pitchFamily="18" charset="0"/>
                <a:ea typeface="Cambria" panose="02040503050406030204" pitchFamily="18" charset="0"/>
              </a:rPr>
              <a:t> the words superficially, but to embrace them, love them, believe them, and live </a:t>
            </a:r>
            <a:r>
              <a:rPr lang="en-US" sz="2400" b="1" dirty="0" smtClean="0">
                <a:latin typeface="Cambria" panose="02040503050406030204" pitchFamily="18" charset="0"/>
                <a:ea typeface="Cambria" panose="02040503050406030204" pitchFamily="18" charset="0"/>
              </a:rPr>
              <a:t>them—that requires </a:t>
            </a:r>
            <a:r>
              <a:rPr lang="en-US" sz="2400" b="1" dirty="0" smtClean="0">
                <a:latin typeface="Cambria" panose="02040503050406030204" pitchFamily="18" charset="0"/>
                <a:ea typeface="Cambria" panose="02040503050406030204" pitchFamily="18" charset="0"/>
              </a:rPr>
              <a:t>the miraculous illuminating work of the Holy Spirit. </a:t>
            </a:r>
            <a:endParaRPr lang="en-US" sz="12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8251484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2:14-16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73424" y="1175124"/>
            <a:ext cx="8588188" cy="4985980"/>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The flip side of the </a:t>
            </a:r>
            <a:r>
              <a:rPr lang="en-US" sz="2400" b="1" i="1" dirty="0" smtClean="0">
                <a:latin typeface="Cambria" panose="02040503050406030204" pitchFamily="18" charset="0"/>
                <a:ea typeface="Cambria" panose="02040503050406030204" pitchFamily="18" charset="0"/>
              </a:rPr>
              <a:t>“natural person”</a:t>
            </a:r>
            <a:r>
              <a:rPr lang="en-US" sz="2400" b="1" dirty="0" smtClean="0">
                <a:latin typeface="Cambria" panose="02040503050406030204" pitchFamily="18" charset="0"/>
                <a:ea typeface="Cambria" panose="02040503050406030204" pitchFamily="18" charset="0"/>
              </a:rPr>
              <a:t> is the </a:t>
            </a:r>
            <a:r>
              <a:rPr lang="en-US" sz="2400" b="1" i="1" dirty="0" smtClean="0">
                <a:latin typeface="Cambria" panose="02040503050406030204" pitchFamily="18" charset="0"/>
                <a:ea typeface="Cambria" panose="02040503050406030204" pitchFamily="18" charset="0"/>
              </a:rPr>
              <a:t>“maturing Christian,”</a:t>
            </a:r>
            <a:r>
              <a:rPr lang="en-US" sz="2400" b="1" dirty="0" smtClean="0">
                <a:latin typeface="Cambria" panose="02040503050406030204" pitchFamily="18" charset="0"/>
                <a:ea typeface="Cambria" panose="02040503050406030204" pitchFamily="18" charset="0"/>
              </a:rPr>
              <a:t> whom Paul describe 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who is spiritual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2:15</a:t>
            </a:r>
            <a:r>
              <a:rPr lang="en-US" sz="2400" b="1" dirty="0" smtClean="0">
                <a:latin typeface="Cambria" panose="02040503050406030204" pitchFamily="18" charset="0"/>
                <a:ea typeface="Cambria" panose="02040503050406030204" pitchFamily="18" charset="0"/>
              </a:rPr>
              <a:t>).</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Such a person, who is gifted and guided by the Holy Spirit, operates beyond the understanding of the world’s wisdom.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By saying that a believer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judged by no one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Paul is not saying that Christians are beyond reproof or correction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5:1-5</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12-13</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10:15</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Rather Paul is saying, those who align themselves to the spirit’s wisdom and submit themselves to the Christian worldview fall into the same category as the </a:t>
            </a:r>
            <a:r>
              <a:rPr lang="en-US" sz="2400" b="1" dirty="0" smtClean="0">
                <a:latin typeface="Cambria" panose="02040503050406030204" pitchFamily="18" charset="0"/>
                <a:ea typeface="Cambria" panose="02040503050406030204" pitchFamily="18" charset="0"/>
              </a:rPr>
              <a:t>gospel. </a:t>
            </a:r>
            <a:endParaRPr lang="en-US" sz="12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19736952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2:14-16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588188" cy="5478423"/>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They become foolish to the eyes of the world and cannot be evaluated based on worldly reason, rhetoric, or philosophy. </a:t>
            </a:r>
            <a:endParaRPr lang="en-US" sz="2400" b="1" dirty="0" smtClean="0">
              <a:latin typeface="Cambria" panose="02040503050406030204" pitchFamily="18" charset="0"/>
              <a:ea typeface="Cambria" panose="02040503050406030204" pitchFamily="18" charset="0"/>
            </a:endParaRP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put it plainly, unbelievers will never quite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their believing friends and family members.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They won’t understand why they choose to live the way they do, why they sacrifice worldly pursuits, give selflessly,    or serve faithfully.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Unbelievers don’t see the point of Christian virtue when there’s so much more to gain from worldly vice.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natural person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will never </a:t>
            </a:r>
            <a:r>
              <a:rPr lang="en-US" sz="2400" b="1" dirty="0" smtClean="0">
                <a:latin typeface="Cambria" panose="02040503050406030204" pitchFamily="18" charset="0"/>
                <a:ea typeface="Cambria" panose="02040503050406030204" pitchFamily="18" charset="0"/>
              </a:rPr>
              <a:t>fully </a:t>
            </a:r>
            <a:r>
              <a:rPr lang="en-US" sz="2400" b="1" dirty="0" smtClean="0">
                <a:latin typeface="Cambria" panose="02040503050406030204" pitchFamily="18" charset="0"/>
                <a:ea typeface="Cambria" panose="02040503050406030204" pitchFamily="18" charset="0"/>
              </a:rPr>
              <a:t>grasp the Spirit-led convictions of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person</a:t>
            </a:r>
            <a:r>
              <a:rPr lang="en-US" sz="2400" b="1" i="1" dirty="0" smtClean="0">
                <a:latin typeface="Cambria" panose="02040503050406030204" pitchFamily="18" charset="0"/>
                <a:ea typeface="Cambria" panose="02040503050406030204" pitchFamily="18" charset="0"/>
              </a:rPr>
              <a:t>.”</a:t>
            </a:r>
          </a:p>
          <a:p>
            <a:pPr>
              <a:spcAft>
                <a:spcPts val="1200"/>
              </a:spcAft>
              <a:tabLst>
                <a:tab pos="457200" algn="l"/>
              </a:tabLst>
            </a:pPr>
            <a:endParaRPr lang="en-US" sz="12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3951089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2:14-16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86800" cy="5509200"/>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The reason unbeliever cannot grasp the beliefs and decisions of believers rests on the fact that believers </a:t>
            </a:r>
            <a:r>
              <a:rPr lang="en-US" sz="2400" b="1" i="1" dirty="0" smtClean="0">
                <a:latin typeface="Cambria" panose="02040503050406030204" pitchFamily="18" charset="0"/>
                <a:ea typeface="Cambria" panose="02040503050406030204" pitchFamily="18" charset="0"/>
              </a:rPr>
              <a:t>“lifestyles”</a:t>
            </a:r>
            <a:r>
              <a:rPr lang="en-US" sz="2400" b="1" dirty="0" smtClean="0">
                <a:latin typeface="Cambria" panose="02040503050406030204" pitchFamily="18" charset="0"/>
                <a:ea typeface="Cambria" panose="02040503050406030204" pitchFamily="18" charset="0"/>
              </a:rPr>
              <a:t> reflect  the unfathomable mysteries of God and the self-denying life of the cross of Jesus.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foolishness to the world!</a:t>
            </a:r>
          </a:p>
          <a:p>
            <a:pPr>
              <a:spcAft>
                <a:spcPts val="1200"/>
              </a:spcAft>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 </a:t>
            </a:r>
            <a:r>
              <a:rPr lang="en-US" sz="2400" b="1" i="1" dirty="0" smtClean="0">
                <a:latin typeface="Cambria" panose="02040503050406030204" pitchFamily="18" charset="0"/>
                <a:ea typeface="Cambria" panose="02040503050406030204" pitchFamily="18" charset="0"/>
              </a:rPr>
              <a:t>“natural person”</a:t>
            </a:r>
            <a:r>
              <a:rPr lang="en-US" sz="2400" b="1" dirty="0" smtClean="0">
                <a:latin typeface="Cambria" panose="02040503050406030204" pitchFamily="18" charset="0"/>
                <a:ea typeface="Cambria" panose="02040503050406030204" pitchFamily="18" charset="0"/>
              </a:rPr>
              <a:t> gazing at the life of a </a:t>
            </a:r>
            <a:r>
              <a:rPr lang="en-US" sz="2400" b="1" i="1" dirty="0" smtClean="0">
                <a:latin typeface="Cambria" panose="02040503050406030204" pitchFamily="18" charset="0"/>
                <a:ea typeface="Cambria" panose="02040503050406030204" pitchFamily="18" charset="0"/>
              </a:rPr>
              <a:t>“spiritual person”</a:t>
            </a:r>
            <a:r>
              <a:rPr lang="en-US" sz="2400" b="1" dirty="0" smtClean="0">
                <a:latin typeface="Cambria" panose="02040503050406030204" pitchFamily="18" charset="0"/>
                <a:ea typeface="Cambria" panose="02040503050406030204" pitchFamily="18" charset="0"/>
              </a:rPr>
              <a:t> encounters in small part </a:t>
            </a:r>
            <a:r>
              <a:rPr lang="en-US" sz="2400" b="1" i="1" dirty="0" smtClean="0">
                <a:latin typeface="Cambria" panose="02040503050406030204" pitchFamily="18" charset="0"/>
                <a:ea typeface="Cambria" panose="02040503050406030204" pitchFamily="18" charset="0"/>
              </a:rPr>
              <a:t>“the mind of the Lord,”</a:t>
            </a:r>
            <a:r>
              <a:rPr lang="en-US" sz="2400" b="1" dirty="0" smtClean="0">
                <a:latin typeface="Cambria" panose="02040503050406030204" pitchFamily="18" charset="0"/>
                <a:ea typeface="Cambria" panose="02040503050406030204" pitchFamily="18" charset="0"/>
              </a:rPr>
              <a:t> which not mere human can know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a:t>
            </a:r>
            <a:r>
              <a:rPr lang="en-US" sz="2400" b="1" dirty="0" smtClean="0">
                <a:latin typeface="Cambria" panose="02040503050406030204" pitchFamily="18" charset="0"/>
                <a:ea typeface="Cambria" panose="02040503050406030204" pitchFamily="18" charset="0"/>
              </a:rPr>
              <a:t>).</a:t>
            </a:r>
          </a:p>
          <a:p>
            <a:pPr>
              <a:spcAft>
                <a:spcPts val="1200"/>
              </a:spcAft>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So when unbelievers  encounter believers who have submitted to the spirit-taught wisdom, knowledge, and counsel of God, they will stand dumbfounded.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Because </a:t>
            </a:r>
            <a:r>
              <a:rPr lang="en-US" sz="2400" b="1" i="1" dirty="0" smtClean="0">
                <a:latin typeface="Cambria" panose="02040503050406030204" pitchFamily="18" charset="0"/>
                <a:ea typeface="Cambria" panose="02040503050406030204" pitchFamily="18" charset="0"/>
              </a:rPr>
              <a:t>“we have the mind of Christ”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a:t>
            </a:r>
            <a:r>
              <a:rPr lang="en-US" sz="2400" b="1" dirty="0" smtClean="0">
                <a:latin typeface="Cambria" panose="02040503050406030204" pitchFamily="18" charset="0"/>
                <a:ea typeface="Cambria" panose="02040503050406030204" pitchFamily="18" charset="0"/>
              </a:rPr>
              <a:t>), those without the mind of Christ will never comprehend our ways.</a:t>
            </a:r>
            <a:endParaRPr lang="en-US" sz="12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625881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19199"/>
            <a:ext cx="8686800" cy="5047536"/>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These themes will be explored in our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a:t>
            </a:r>
            <a:r>
              <a:rPr lang="en-US" sz="2400" b="1" dirty="0" smtClean="0">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learning</a:t>
            </a:r>
            <a:r>
              <a:rPr lang="en-US" sz="2400" b="1" dirty="0" smtClean="0">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designed to focuses us on developing a healthy church life, addressing behavioral problems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calling Christians to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dirty="0" smtClean="0">
                <a:latin typeface="Cambria" panose="02040503050406030204" pitchFamily="18" charset="0"/>
                <a:ea typeface="Cambria" panose="02040503050406030204" pitchFamily="18" charset="0"/>
              </a:rPr>
              <a:t> and spiritual maturity. </a:t>
            </a:r>
          </a:p>
          <a:p>
            <a:pPr indent="457200"/>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  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Opening Prayer and Greeting</a:t>
            </a:r>
            <a:r>
              <a:rPr lang="en-US" sz="2400" b="1" dirty="0">
                <a:latin typeface="Cambria" panose="02040503050406030204" pitchFamily="18" charset="0"/>
                <a:ea typeface="Cambria" panose="02040503050406030204" pitchFamily="18" charset="0"/>
              </a:rPr>
              <a:t>, Paul extends praise and expresses his confidence that God will confirm the Corinthians faith to the end.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1:10-3:23</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Rebukes Divisions and</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Foolishness</a:t>
            </a:r>
            <a:r>
              <a:rPr lang="en-US" sz="2400" b="1" dirty="0">
                <a:latin typeface="Cambria" panose="02040503050406030204" pitchFamily="18" charset="0"/>
                <a:ea typeface="Cambria" panose="02040503050406030204" pitchFamily="18" charset="0"/>
              </a:rPr>
              <a:t> that had formed among the believers in Corinth.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4:1-6:20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outlines the principles and process of church discipline needed to purge and purify the church of its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Immaturity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Immorality</a:t>
            </a:r>
            <a:r>
              <a:rPr lang="en-US" sz="2400" b="1" dirty="0">
                <a:latin typeface="Cambria" panose="02040503050406030204" pitchFamily="18" charset="0"/>
                <a:ea typeface="Cambria" panose="02040503050406030204" pitchFamily="18" charset="0"/>
              </a:rPr>
              <a:t>.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238579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Constantia" pitchFamily="18" charset="0"/>
              </a:rPr>
              <a:t>Delving into the Depths of God</a:t>
            </a:r>
            <a:endParaRPr lang="en-US" sz="32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Delving into the depths of god</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219200"/>
            <a:ext cx="8637494" cy="5657013"/>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closes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this study with a familiar colloquialism, from the 1980’s that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“Been there, done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a:t>
            </a:r>
            <a:r>
              <a:rPr lang="en-US" sz="2400" b="1" i="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 </a:t>
            </a:r>
            <a:r>
              <a:rPr lang="en-US" sz="2400" b="1" dirty="0" smtClean="0">
                <a:latin typeface="Cambria" panose="02040503050406030204" pitchFamily="18" charset="0"/>
                <a:ea typeface="Cambria" panose="02040503050406030204" pitchFamily="18" charset="0"/>
              </a:rPr>
              <a:t>phrase that </a:t>
            </a:r>
            <a:r>
              <a:rPr lang="en-US" sz="2400" b="1" dirty="0" smtClean="0">
                <a:latin typeface="Cambria" panose="02040503050406030204" pitchFamily="18" charset="0"/>
                <a:ea typeface="Cambria" panose="02040503050406030204" pitchFamily="18" charset="0"/>
              </a:rPr>
              <a:t>indicate, </a:t>
            </a:r>
            <a:r>
              <a:rPr lang="en-US" sz="2400" b="1" i="1" dirty="0" smtClean="0">
                <a:latin typeface="Cambria" panose="02040503050406030204" pitchFamily="18" charset="0"/>
                <a:ea typeface="Cambria" panose="02040503050406030204" pitchFamily="18" charset="0"/>
              </a:rPr>
              <a:t>“I’ve already done that, not interest in doing it again.”</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He then says … “When it comes to studying scripture I’ve found that many Christians feel the same way: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been there, done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won’t admit it, of course.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might even still read an obligatory verse or two of the Bible to get their quick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fix</a:t>
            </a:r>
            <a:r>
              <a:rPr lang="en-US" sz="2400" b="1" dirty="0" smtClean="0">
                <a:latin typeface="Cambria" panose="02040503050406030204" pitchFamily="18" charset="0"/>
                <a:ea typeface="Cambria" panose="02040503050406030204" pitchFamily="18" charset="0"/>
              </a:rPr>
              <a:t>” for the day.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Yet many who once engaged in methodical Bible study, had read through the entire Old and New Testaments, and had memorized many passages of Scripture, </a:t>
            </a:r>
            <a:r>
              <a:rPr lang="en-US" sz="2400" b="1" dirty="0" smtClean="0">
                <a:latin typeface="Cambria" panose="02040503050406030204" pitchFamily="18" charset="0"/>
                <a:ea typeface="Cambria" panose="02040503050406030204" pitchFamily="18" charset="0"/>
              </a:rPr>
              <a:t>sometimes </a:t>
            </a:r>
            <a:r>
              <a:rPr lang="en-US" sz="2400" b="1" dirty="0" smtClean="0">
                <a:latin typeface="Cambria" panose="02040503050406030204" pitchFamily="18" charset="0"/>
                <a:ea typeface="Cambria" panose="02040503050406030204" pitchFamily="18" charset="0"/>
              </a:rPr>
              <a:t>place the ongoing, deep study of Scripture, low on their priority list. </a:t>
            </a:r>
            <a:r>
              <a:rPr lang="en-US" sz="2400" b="1" dirty="0" smtClean="0">
                <a:latin typeface="Cambria" panose="02040503050406030204" pitchFamily="18" charset="0"/>
                <a:ea typeface="Cambria" panose="02040503050406030204" pitchFamily="18" charset="0"/>
              </a:rPr>
              <a:t> The reason: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“Been there, done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 </a:t>
            </a:r>
            <a:endParaRPr lang="en-US" sz="10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56253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Delving into the depths of god</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6" y="1189138"/>
            <a:ext cx="8673353" cy="5447645"/>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Yet Paul’s words concerning the revealed mystery of God, tells us something vital about Scripture that we should never forget.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That the words of </a:t>
            </a:r>
            <a:r>
              <a:rPr lang="en-US" sz="2400" b="1" dirty="0" smtClean="0">
                <a:latin typeface="Cambria" panose="02040503050406030204" pitchFamily="18" charset="0"/>
                <a:ea typeface="Cambria" panose="02040503050406030204" pitchFamily="18" charset="0"/>
              </a:rPr>
              <a:t>Scripture </a:t>
            </a:r>
            <a:r>
              <a:rPr lang="en-US" sz="2400" b="1" dirty="0" smtClean="0">
                <a:latin typeface="Cambria" panose="02040503050406030204" pitchFamily="18" charset="0"/>
                <a:ea typeface="Cambria" panose="02040503050406030204" pitchFamily="18" charset="0"/>
              </a:rPr>
              <a:t>are not mere human words but words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taught by the Holy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so the richness of their relevance for our lives is inexhaustible.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Every time we return to the pure springs of God’s infinite wisdom in Scripture, our finite cups overflow as the Holy Spirit, the author and teacher of Scripture, illumines our minds and applies to our lives just what He wants for us that hour, that day or that year.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“Maybe  you’ve read through the bible once or twice</a:t>
            </a:r>
            <a:r>
              <a:rPr lang="en-US" sz="2400" b="1" i="1" dirty="0" smtClean="0">
                <a:latin typeface="Cambria" panose="02040503050406030204" pitchFamily="18" charset="0"/>
                <a:ea typeface="Cambria" panose="02040503050406030204" pitchFamily="18" charset="0"/>
              </a:rPr>
              <a:t>.”</a:t>
            </a:r>
            <a:endParaRPr lang="en-US" sz="1000" b="1"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484622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Delving into the depths of god</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6" y="1143000"/>
            <a:ext cx="8673353" cy="5447645"/>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Maybe you’ve committed many verses or even a whole book to memory. </a:t>
            </a:r>
            <a:r>
              <a:rPr lang="en-US" sz="2400" b="1" dirty="0" smtClean="0">
                <a:latin typeface="Cambria" panose="02040503050406030204" pitchFamily="18" charset="0"/>
                <a:ea typeface="Cambria" panose="02040503050406030204" pitchFamily="18" charset="0"/>
              </a:rPr>
              <a:t> Maybe </a:t>
            </a:r>
            <a:r>
              <a:rPr lang="en-US" sz="2400" b="1" dirty="0" smtClean="0">
                <a:latin typeface="Cambria" panose="02040503050406030204" pitchFamily="18" charset="0"/>
                <a:ea typeface="Cambria" panose="02040503050406030204" pitchFamily="18" charset="0"/>
              </a:rPr>
              <a:t>you’ve studied through several books with commentaries. </a:t>
            </a:r>
            <a:r>
              <a:rPr lang="en-US" sz="2400" b="1" dirty="0" smtClean="0">
                <a:latin typeface="Cambria" panose="02040503050406030204" pitchFamily="18" charset="0"/>
                <a:ea typeface="Cambria" panose="02040503050406030204" pitchFamily="18" charset="0"/>
              </a:rPr>
              <a:t> Great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Keep </a:t>
            </a:r>
            <a:r>
              <a:rPr lang="en-US" sz="2400" b="1" dirty="0" smtClean="0">
                <a:latin typeface="Cambria" panose="02040503050406030204" pitchFamily="18" charset="0"/>
                <a:ea typeface="Cambria" panose="02040503050406030204" pitchFamily="18" charset="0"/>
              </a:rPr>
              <a:t>it up!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But, don’t be afraid to go deeper, by reviving the lost art of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meditating</a:t>
            </a:r>
            <a:r>
              <a:rPr lang="en-US" sz="2400" b="1" dirty="0" smtClean="0">
                <a:latin typeface="Cambria" panose="02040503050406030204" pitchFamily="18" charset="0"/>
                <a:ea typeface="Cambria" panose="02040503050406030204" pitchFamily="18" charset="0"/>
              </a:rPr>
              <a:t> on God’s Word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Josh 1:8</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Meditation </a:t>
            </a:r>
            <a:r>
              <a:rPr lang="en-US" sz="2400" b="1" dirty="0" smtClean="0">
                <a:latin typeface="Cambria" panose="02040503050406030204" pitchFamily="18" charset="0"/>
                <a:ea typeface="Cambria" panose="02040503050406030204" pitchFamily="18" charset="0"/>
              </a:rPr>
              <a:t>focuses our thoughts on a single verse or passage of Scripture for an extended period of time.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meditation, we ponder specific truths of Scripture </a:t>
            </a:r>
            <a:r>
              <a:rPr lang="en-US" sz="2400" b="1" i="1" dirty="0" smtClean="0">
                <a:latin typeface="Cambria" panose="02040503050406030204" pitchFamily="18" charset="0"/>
                <a:ea typeface="Cambria" panose="02040503050406030204" pitchFamily="18" charset="0"/>
              </a:rPr>
              <a:t>slowly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piece by piece</a:t>
            </a:r>
            <a:r>
              <a:rPr lang="en-US" sz="2400" b="1" dirty="0" smtClean="0">
                <a:latin typeface="Cambria" panose="02040503050406030204" pitchFamily="18" charset="0"/>
                <a:ea typeface="Cambria" panose="02040503050406030204" pitchFamily="18" charset="0"/>
              </a:rPr>
              <a:t>, allowing our </a:t>
            </a:r>
            <a:r>
              <a:rPr lang="en-US" sz="2400" b="1" i="1" dirty="0" smtClean="0">
                <a:latin typeface="Cambria" panose="02040503050406030204" pitchFamily="18" charset="0"/>
                <a:ea typeface="Cambria" panose="02040503050406030204" pitchFamily="18" charset="0"/>
              </a:rPr>
              <a:t>minds to dig deeper </a:t>
            </a:r>
            <a:r>
              <a:rPr lang="en-US" sz="2400" b="1" dirty="0" smtClean="0">
                <a:latin typeface="Cambria" panose="02040503050406030204" pitchFamily="18" charset="0"/>
                <a:ea typeface="Cambria" panose="02040503050406030204" pitchFamily="18" charset="0"/>
              </a:rPr>
              <a:t>into a </a:t>
            </a:r>
            <a:r>
              <a:rPr lang="en-US" sz="2400" b="1" i="1" dirty="0" smtClean="0">
                <a:latin typeface="Cambria" panose="02040503050406030204" pitchFamily="18" charset="0"/>
                <a:ea typeface="Cambria" panose="02040503050406030204" pitchFamily="18" charset="0"/>
              </a:rPr>
              <a:t>word</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phrase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idea</a:t>
            </a:r>
            <a:r>
              <a:rPr lang="en-US" sz="2400" b="1" dirty="0" smtClean="0">
                <a:latin typeface="Cambria" panose="02040503050406030204" pitchFamily="18" charset="0"/>
                <a:ea typeface="Cambria" panose="02040503050406030204" pitchFamily="18" charset="0"/>
              </a:rPr>
              <a:t>, or </a:t>
            </a:r>
            <a:r>
              <a:rPr lang="en-US" sz="2400" b="1" i="1" dirty="0" smtClean="0">
                <a:latin typeface="Cambria" panose="02040503050406030204" pitchFamily="18" charset="0"/>
                <a:ea typeface="Cambria" panose="02040503050406030204" pitchFamily="18" charset="0"/>
              </a:rPr>
              <a:t>principle</a:t>
            </a:r>
            <a:r>
              <a:rPr lang="en-US" sz="2400" b="1" dirty="0" smtClean="0">
                <a:latin typeface="Cambria" panose="02040503050406030204" pitchFamily="18" charset="0"/>
                <a:ea typeface="Cambria" panose="02040503050406030204" pitchFamily="18" charset="0"/>
              </a:rPr>
              <a:t> as the Spirit drills deep into our hearts and minds to deposit the truth permanently in our souls.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Think of meditation 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scriptural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saturation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8582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Delving into the depths of god</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6" y="1219200"/>
            <a:ext cx="8673353" cy="5632311"/>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Here are five steps to follow, as we plumb the depths of God’s mysteries in </a:t>
            </a:r>
            <a:r>
              <a:rPr lang="en-US" sz="2400" b="1" dirty="0" smtClean="0">
                <a:latin typeface="Cambria" panose="02040503050406030204" pitchFamily="18" charset="0"/>
                <a:ea typeface="Cambria" panose="02040503050406030204" pitchFamily="18" charset="0"/>
              </a:rPr>
              <a:t>meditation </a:t>
            </a:r>
            <a:r>
              <a:rPr lang="en-US" sz="2400" b="1" dirty="0" smtClean="0">
                <a:latin typeface="Cambria" panose="02040503050406030204" pitchFamily="18" charset="0"/>
                <a:ea typeface="Cambria" panose="02040503050406030204" pitchFamily="18" charset="0"/>
              </a:rPr>
              <a:t>u</a:t>
            </a:r>
            <a:r>
              <a:rPr lang="en-US" sz="2400" b="1" dirty="0" smtClean="0">
                <a:latin typeface="Cambria" panose="02040503050406030204" pitchFamily="18" charset="0"/>
                <a:ea typeface="Cambria" panose="02040503050406030204" pitchFamily="18" charset="0"/>
              </a:rPr>
              <a:t>sing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Proverbs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3:5-6</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marL="457200" indent="-457200">
              <a:buFont typeface="+mj-lt"/>
              <a:buAutoNum type="arabicPeriod"/>
              <a:tabLst>
                <a:tab pos="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Emphasize different words and phrase.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Focus </a:t>
            </a:r>
            <a:r>
              <a:rPr lang="en-US" sz="2400" b="1" dirty="0" smtClean="0">
                <a:latin typeface="Cambria" panose="02040503050406030204" pitchFamily="18" charset="0"/>
                <a:ea typeface="Cambria" panose="02040503050406030204" pitchFamily="18" charset="0"/>
              </a:rPr>
              <a:t>on the specific terms, </a:t>
            </a:r>
            <a:r>
              <a:rPr lang="en-US" sz="2400" b="1" i="1" dirty="0" smtClean="0">
                <a:latin typeface="Cambria" panose="02040503050406030204" pitchFamily="18" charset="0"/>
                <a:ea typeface="Cambria" panose="02040503050406030204" pitchFamily="18" charset="0"/>
              </a:rPr>
              <a:t>“Trust in the Lord”</a:t>
            </a:r>
            <a:r>
              <a:rPr lang="en-US" sz="2400" b="1" dirty="0" smtClean="0">
                <a:latin typeface="Cambria" panose="02040503050406030204" pitchFamily="18" charset="0"/>
                <a:ea typeface="Cambria" panose="02040503050406030204" pitchFamily="18" charset="0"/>
              </a:rPr>
              <a:t> or </a:t>
            </a:r>
            <a:r>
              <a:rPr lang="en-US" sz="2400" b="1" i="1" dirty="0" smtClean="0">
                <a:latin typeface="Cambria" panose="02040503050406030204" pitchFamily="18" charset="0"/>
                <a:ea typeface="Cambria" panose="02040503050406030204" pitchFamily="18" charset="0"/>
              </a:rPr>
              <a:t>“Trust in the Lord with all your heart.”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Think </a:t>
            </a:r>
            <a:r>
              <a:rPr lang="en-US" sz="2400" b="1" dirty="0" smtClean="0">
                <a:latin typeface="Cambria" panose="02040503050406030204" pitchFamily="18" charset="0"/>
                <a:ea typeface="Cambria" panose="02040503050406030204" pitchFamily="18" charset="0"/>
              </a:rPr>
              <a:t>first about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trusting</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Then </a:t>
            </a:r>
            <a:r>
              <a:rPr lang="en-US" sz="2400" b="1" dirty="0" smtClean="0">
                <a:latin typeface="Cambria" panose="02040503050406030204" pitchFamily="18" charset="0"/>
                <a:ea typeface="Cambria" panose="02040503050406030204" pitchFamily="18" charset="0"/>
              </a:rPr>
              <a:t>ponder the word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a:t>
            </a:r>
            <a:r>
              <a:rPr lang="en-US" sz="2400" b="1" dirty="0" smtClean="0">
                <a:latin typeface="Cambria" panose="02040503050406030204" pitchFamily="18" charset="0"/>
                <a:ea typeface="Cambria" panose="02040503050406030204" pitchFamily="18" charset="0"/>
              </a:rPr>
              <a:t>,” than as you </a:t>
            </a:r>
            <a:r>
              <a:rPr lang="en-US" sz="2400" b="1" dirty="0" smtClean="0">
                <a:latin typeface="Cambria" panose="02040503050406030204" pitchFamily="18" charset="0"/>
                <a:ea typeface="Cambria" panose="02040503050406030204" pitchFamily="18" charset="0"/>
              </a:rPr>
              <a:t>read, </a:t>
            </a:r>
            <a:r>
              <a:rPr lang="en-US" sz="2400" b="1" i="1" dirty="0" smtClean="0">
                <a:latin typeface="Cambria" panose="02040503050406030204" pitchFamily="18" charset="0"/>
                <a:ea typeface="Cambria" panose="02040503050406030204" pitchFamily="18" charset="0"/>
              </a:rPr>
              <a:t>“do not lean on your own understanding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call </a:t>
            </a:r>
            <a:r>
              <a:rPr lang="en-US" sz="2400" b="1" dirty="0" smtClean="0">
                <a:latin typeface="Cambria" panose="02040503050406030204" pitchFamily="18" charset="0"/>
                <a:ea typeface="Cambria" panose="02040503050406030204" pitchFamily="18" charset="0"/>
              </a:rPr>
              <a:t>to mind the many way you plunge in and work thing out for your self. </a:t>
            </a:r>
          </a:p>
          <a:p>
            <a:pPr indent="511175">
              <a:tabLst>
                <a:tab pos="0" algn="l"/>
                <a:tab pos="457200" algn="l"/>
              </a:tabLst>
            </a:pPr>
            <a:endParaRPr lang="en-US" sz="1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buFont typeface="+mj-lt"/>
              <a:buAutoNum type="arabicPeriod" startAt="2"/>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Paraphrase the verse, making it personal.  </a:t>
            </a:r>
            <a:r>
              <a:rPr lang="en-US" sz="2400" b="1" dirty="0" smtClean="0">
                <a:latin typeface="Cambria" panose="02040503050406030204" pitchFamily="18" charset="0"/>
                <a:ea typeface="Cambria" panose="02040503050406030204" pitchFamily="18" charset="0"/>
              </a:rPr>
              <a:t>Rethink and restate the verse using your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own</a:t>
            </a:r>
            <a:r>
              <a:rPr lang="en-US" sz="2400" b="1" dirty="0" smtClean="0">
                <a:latin typeface="Cambria" panose="02040503050406030204" pitchFamily="18" charset="0"/>
                <a:ea typeface="Cambria" panose="02040503050406030204" pitchFamily="18" charset="0"/>
              </a:rPr>
              <a:t> words, for example: </a:t>
            </a:r>
            <a:r>
              <a:rPr lang="en-US" sz="2400" b="1" i="1" dirty="0" smtClean="0">
                <a:latin typeface="Cambria" panose="02040503050406030204" pitchFamily="18" charset="0"/>
                <a:ea typeface="Cambria" panose="02040503050406030204" pitchFamily="18" charset="0"/>
              </a:rPr>
              <a:t>“Lord, you are commanding me to lean on you, turn my life over to you and stop my habit of worrying and working things our my own way.”</a:t>
            </a:r>
            <a:r>
              <a:rPr lang="en-US" sz="2400" b="1" dirty="0" smtClean="0">
                <a:latin typeface="Cambria" panose="02040503050406030204" pitchFamily="18" charset="0"/>
                <a:ea typeface="Cambria" panose="02040503050406030204" pitchFamily="18" charset="0"/>
              </a:rPr>
              <a:t>  Realize  that the Spirit is speaking to you through His inspired Word. </a:t>
            </a:r>
          </a:p>
        </p:txBody>
      </p:sp>
    </p:spTree>
    <p:extLst>
      <p:ext uri="{BB962C8B-B14F-4D97-AF65-F5344CB8AC3E}">
        <p14:creationId xmlns:p14="http://schemas.microsoft.com/office/powerpoint/2010/main" xmlns="" val="761236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Delving into the depths of god</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6" y="1219200"/>
            <a:ext cx="8597153" cy="5489159"/>
          </a:xfrm>
          <a:prstGeom prst="rect">
            <a:avLst/>
          </a:prstGeom>
          <a:noFill/>
          <a:effectLst/>
        </p:spPr>
        <p:txBody>
          <a:bodyPr wrap="square" rtlCol="0">
            <a:spAutoFit/>
          </a:bodyPr>
          <a:lstStyle/>
          <a:p>
            <a:pPr marL="457200" indent="-457200">
              <a:buFont typeface="+mj-lt"/>
              <a:buAutoNum type="arabicPeriod" startAt="3"/>
              <a:tabLst>
                <a:tab pos="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Compare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verse with other Scripture.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Reflect </a:t>
            </a:r>
            <a:r>
              <a:rPr lang="en-US" sz="2400" b="1" dirty="0" smtClean="0">
                <a:latin typeface="Cambria" panose="02040503050406030204" pitchFamily="18" charset="0"/>
                <a:ea typeface="Cambria" panose="02040503050406030204" pitchFamily="18" charset="0"/>
              </a:rPr>
              <a:t>on this in relation to two or three other passages that relate to your verse, using Bible search tools for help. </a:t>
            </a:r>
            <a:r>
              <a:rPr lang="en-US" sz="2400" b="1" dirty="0" smtClean="0">
                <a:latin typeface="Cambria" panose="02040503050406030204" pitchFamily="18" charset="0"/>
                <a:ea typeface="Cambria" panose="02040503050406030204" pitchFamily="18" charset="0"/>
              </a:rPr>
              <a:t> Weave </a:t>
            </a:r>
            <a:r>
              <a:rPr lang="en-US" sz="2400" b="1" dirty="0" smtClean="0">
                <a:latin typeface="Cambria" panose="02040503050406030204" pitchFamily="18" charset="0"/>
                <a:ea typeface="Cambria" panose="02040503050406030204" pitchFamily="18" charset="0"/>
              </a:rPr>
              <a:t>these other passages into your thoughts. </a:t>
            </a:r>
            <a:r>
              <a:rPr lang="en-US" sz="2400" b="1" dirty="0" smtClean="0">
                <a:latin typeface="Cambria" panose="02040503050406030204" pitchFamily="18" charset="0"/>
                <a:ea typeface="Cambria" panose="02040503050406030204" pitchFamily="18" charset="0"/>
              </a:rPr>
              <a:t> For </a:t>
            </a:r>
            <a:r>
              <a:rPr lang="en-US" sz="2400" b="1" dirty="0" smtClean="0">
                <a:latin typeface="Cambria" panose="02040503050406030204" pitchFamily="18" charset="0"/>
                <a:ea typeface="Cambria" panose="02040503050406030204" pitchFamily="18" charset="0"/>
              </a:rPr>
              <a:t>Prov. 3:5-6, you’ll discover that Psalm 37:4-5, or Phil 4:6-7, provide additional insight and deeper perspective.  </a:t>
            </a:r>
          </a:p>
          <a:p>
            <a:pPr indent="511175">
              <a:tabLst>
                <a:tab pos="0" algn="l"/>
                <a:tab pos="457200" algn="l"/>
              </a:tabLst>
            </a:pPr>
            <a:endParaRPr lang="en-US" sz="1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buFont typeface="+mj-lt"/>
              <a:buAutoNum type="arabicPeriod" startAt="4"/>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Relate the verse to your present circumstance.  </a:t>
            </a:r>
            <a:r>
              <a:rPr lang="en-US" sz="2400" b="1" dirty="0" smtClean="0">
                <a:latin typeface="Cambria" panose="02040503050406030204" pitchFamily="18" charset="0"/>
                <a:ea typeface="Cambria" panose="02040503050406030204" pitchFamily="18" charset="0"/>
              </a:rPr>
              <a:t>If you feel worried, restless or ill at ease and you can’t seem to shake it. </a:t>
            </a:r>
            <a:r>
              <a:rPr lang="en-US" sz="2400" b="1" dirty="0" smtClean="0">
                <a:latin typeface="Cambria" panose="02040503050406030204" pitchFamily="18" charset="0"/>
                <a:ea typeface="Cambria" panose="02040503050406030204" pitchFamily="18" charset="0"/>
              </a:rPr>
              <a:t> Try </a:t>
            </a:r>
            <a:r>
              <a:rPr lang="en-US" sz="2400" b="1" dirty="0" smtClean="0">
                <a:latin typeface="Cambria" panose="02040503050406030204" pitchFamily="18" charset="0"/>
                <a:ea typeface="Cambria" panose="02040503050406030204" pitchFamily="18" charset="0"/>
              </a:rPr>
              <a:t>meditating, for example on, Prov</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3:5-6. </a:t>
            </a:r>
            <a:r>
              <a:rPr lang="en-US" sz="2400" b="1" dirty="0" smtClean="0">
                <a:latin typeface="Cambria" panose="02040503050406030204" pitchFamily="18" charset="0"/>
                <a:ea typeface="Cambria" panose="02040503050406030204" pitchFamily="18" charset="0"/>
              </a:rPr>
              <a:t> As </a:t>
            </a:r>
            <a:r>
              <a:rPr lang="en-US" sz="2400" b="1" dirty="0" smtClean="0">
                <a:latin typeface="Cambria" panose="02040503050406030204" pitchFamily="18" charset="0"/>
                <a:ea typeface="Cambria" panose="02040503050406030204" pitchFamily="18" charset="0"/>
              </a:rPr>
              <a:t>you do, keep your specific problems in mind. </a:t>
            </a:r>
            <a:r>
              <a:rPr lang="en-US" sz="2400" b="1" dirty="0" smtClean="0">
                <a:latin typeface="Cambria" panose="02040503050406030204" pitchFamily="18" charset="0"/>
                <a:ea typeface="Cambria" panose="02040503050406030204" pitchFamily="18" charset="0"/>
              </a:rPr>
              <a:t> Ask </a:t>
            </a:r>
            <a:r>
              <a:rPr lang="en-US" sz="2400" b="1" dirty="0" smtClean="0">
                <a:latin typeface="Cambria" panose="02040503050406030204" pitchFamily="18" charset="0"/>
                <a:ea typeface="Cambria" panose="02040503050406030204" pitchFamily="18" charset="0"/>
              </a:rPr>
              <a:t>God for insight! </a:t>
            </a:r>
            <a:r>
              <a:rPr lang="en-US" sz="2400" b="1" dirty="0" smtClean="0">
                <a:latin typeface="Cambria" panose="02040503050406030204" pitchFamily="18" charset="0"/>
                <a:ea typeface="Cambria" panose="02040503050406030204" pitchFamily="18" charset="0"/>
              </a:rPr>
              <a:t> Identify </a:t>
            </a:r>
            <a:r>
              <a:rPr lang="en-US" sz="2400" b="1" dirty="0" smtClean="0">
                <a:latin typeface="Cambria" panose="02040503050406030204" pitchFamily="18" charset="0"/>
                <a:ea typeface="Cambria" panose="02040503050406030204" pitchFamily="18" charset="0"/>
              </a:rPr>
              <a:t>and list your problems one-by-one. Look over them in light of the passage. </a:t>
            </a:r>
            <a:r>
              <a:rPr lang="en-US" sz="2400" b="1" dirty="0" smtClean="0">
                <a:latin typeface="Cambria" panose="02040503050406030204" pitchFamily="18" charset="0"/>
                <a:ea typeface="Cambria" panose="02040503050406030204" pitchFamily="18" charset="0"/>
              </a:rPr>
              <a:t> Then </a:t>
            </a:r>
            <a:r>
              <a:rPr lang="en-US" sz="2400" b="1" dirty="0" smtClean="0">
                <a:latin typeface="Cambria" panose="02040503050406030204" pitchFamily="18" charset="0"/>
                <a:ea typeface="Cambria" panose="02040503050406030204" pitchFamily="18" charset="0"/>
              </a:rPr>
              <a:t>turn your discoveries into prayer as you release to the Lord your problems and worries. </a:t>
            </a:r>
          </a:p>
        </p:txBody>
      </p:sp>
    </p:spTree>
    <p:extLst>
      <p:ext uri="{BB962C8B-B14F-4D97-AF65-F5344CB8AC3E}">
        <p14:creationId xmlns:p14="http://schemas.microsoft.com/office/powerpoint/2010/main" xmlns="" val="2145511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Delving into the depths of god</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6" y="1219200"/>
            <a:ext cx="8520953" cy="5110579"/>
          </a:xfrm>
          <a:prstGeom prst="rect">
            <a:avLst/>
          </a:prstGeom>
          <a:noFill/>
          <a:effectLst/>
        </p:spPr>
        <p:txBody>
          <a:bodyPr wrap="square" rtlCol="0">
            <a:spAutoFit/>
          </a:bodyPr>
          <a:lstStyle/>
          <a:p>
            <a:pPr marL="457200" indent="-457200">
              <a:buFont typeface="+mj-lt"/>
              <a:buAutoNum type="arabicPeriod" startAt="5"/>
              <a:tabLst>
                <a:tab pos="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Use Pray as a follow-up.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Always </a:t>
            </a:r>
            <a:r>
              <a:rPr lang="en-US" sz="2400" b="1" dirty="0" smtClean="0">
                <a:latin typeface="Cambria" panose="02040503050406030204" pitchFamily="18" charset="0"/>
                <a:ea typeface="Cambria" panose="02040503050406030204" pitchFamily="18" charset="0"/>
              </a:rPr>
              <a:t>conclude with prayer.  Ask God to communicate His divine thoughts into your thoughts and to apply those thoughts in your life. </a:t>
            </a:r>
            <a:r>
              <a:rPr lang="en-US" sz="2400" b="1" dirty="0" smtClean="0">
                <a:latin typeface="Cambria" panose="02040503050406030204" pitchFamily="18" charset="0"/>
                <a:ea typeface="Cambria" panose="02040503050406030204" pitchFamily="18" charset="0"/>
              </a:rPr>
              <a:t> Ask </a:t>
            </a:r>
            <a:r>
              <a:rPr lang="en-US" sz="2400" b="1" dirty="0" smtClean="0">
                <a:latin typeface="Cambria" panose="02040503050406030204" pitchFamily="18" charset="0"/>
                <a:ea typeface="Cambria" panose="02040503050406030204" pitchFamily="18" charset="0"/>
              </a:rPr>
              <a:t>for strength to trust Him without worrying. </a:t>
            </a:r>
            <a:r>
              <a:rPr lang="en-US" sz="2400" b="1" dirty="0" smtClean="0">
                <a:latin typeface="Cambria" panose="02040503050406030204" pitchFamily="18" charset="0"/>
                <a:ea typeface="Cambria" panose="02040503050406030204" pitchFamily="18" charset="0"/>
              </a:rPr>
              <a:t> Thank </a:t>
            </a:r>
            <a:r>
              <a:rPr lang="en-US" sz="2400" b="1" dirty="0" smtClean="0">
                <a:latin typeface="Cambria" panose="02040503050406030204" pitchFamily="18" charset="0"/>
                <a:ea typeface="Cambria" panose="02040503050406030204" pitchFamily="18" charset="0"/>
              </a:rPr>
              <a:t>Him in advance for the change He will bring when you understand and faithfully follow His Word. </a:t>
            </a:r>
          </a:p>
          <a:p>
            <a:pPr indent="511175">
              <a:tabLst>
                <a:tab pos="0" algn="l"/>
                <a:tab pos="457200" algn="l"/>
              </a:tabLst>
            </a:pPr>
            <a:endParaRPr lang="en-US" sz="12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No spiritual </a:t>
            </a:r>
            <a:r>
              <a:rPr lang="en-US" sz="2400" b="1" dirty="0" smtClean="0">
                <a:latin typeface="Cambria" panose="02040503050406030204" pitchFamily="18" charset="0"/>
                <a:ea typeface="Cambria" panose="02040503050406030204" pitchFamily="18" charset="0"/>
              </a:rPr>
              <a:t>Christian should ever </a:t>
            </a:r>
            <a:r>
              <a:rPr lang="en-US" sz="2400" b="1" dirty="0" smtClean="0">
                <a:latin typeface="Cambria" panose="02040503050406030204" pitchFamily="18" charset="0"/>
                <a:ea typeface="Cambria" panose="02040503050406030204" pitchFamily="18" charset="0"/>
              </a:rPr>
              <a:t>say,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been there, done that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about meditating on God’s Word.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Because</a:t>
            </a:r>
            <a:r>
              <a:rPr lang="en-US" sz="2400" b="1" dirty="0" smtClean="0">
                <a:latin typeface="Cambria" panose="02040503050406030204" pitchFamily="18" charset="0"/>
                <a:ea typeface="Cambria" panose="02040503050406030204" pitchFamily="18" charset="0"/>
              </a:rPr>
              <a:t>, if you have ever really experienced the depth of God’s wisdom through meditation, you’d be </a:t>
            </a:r>
            <a:r>
              <a:rPr lang="en-US" sz="2400" b="1" dirty="0" smtClean="0">
                <a:latin typeface="Cambria" panose="02040503050406030204" pitchFamily="18" charset="0"/>
                <a:ea typeface="Cambria" panose="02040503050406030204" pitchFamily="18" charset="0"/>
              </a:rPr>
              <a:t>saying,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 now, doing it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teaching others </a:t>
            </a:r>
            <a:r>
              <a:rPr lang="en-US" sz="2400" b="1" dirty="0" smtClean="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do the same. </a:t>
            </a:r>
          </a:p>
        </p:txBody>
      </p:sp>
    </p:spTree>
    <p:extLst>
      <p:ext uri="{BB962C8B-B14F-4D97-AF65-F5344CB8AC3E}">
        <p14:creationId xmlns:p14="http://schemas.microsoft.com/office/powerpoint/2010/main" xmlns="" val="1833476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5562600"/>
            <a:ext cx="6858000" cy="584775"/>
          </a:xfrm>
          <a:prstGeom prst="rect">
            <a:avLst/>
          </a:prstGeom>
          <a:noFill/>
        </p:spPr>
        <p:txBody>
          <a:bodyPr wrap="square" rtlCol="0">
            <a:spAutoFit/>
          </a:bodyPr>
          <a:lstStyle/>
          <a:p>
            <a:pPr algn="ctr"/>
            <a:r>
              <a:rPr lang="en-US" sz="3100" b="1" i="1" dirty="0" smtClean="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Hidden Depths Of God … Revealed</a:t>
            </a:r>
            <a:endParaRPr lang="en-US" sz="3100" b="1" i="1" dirty="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14 June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3:1 – 23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Cure for Division!”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19200"/>
            <a:ext cx="8525435" cy="5678478"/>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7:1-10:33</a:t>
            </a:r>
            <a:r>
              <a:rPr lang="en-US" sz="2400" b="1" dirty="0">
                <a:latin typeface="Cambria" panose="02040503050406030204" pitchFamily="18" charset="0"/>
                <a:ea typeface="Cambria" panose="02040503050406030204" pitchFamily="18" charset="0"/>
              </a:rPr>
              <a:t>).  To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 Family and</a:t>
            </a: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Fellowship,</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addresses issues regarding relationships and answers the questions the church presented to him</a:t>
            </a:r>
            <a:r>
              <a:rPr lang="en-US" sz="2400" b="1" dirty="0" smtClean="0">
                <a:latin typeface="Cambria" panose="02040503050406030204" pitchFamily="18" charset="0"/>
                <a:ea typeface="Cambria" panose="02040503050406030204" pitchFamily="18" charset="0"/>
              </a:rPr>
              <a:t>.</a:t>
            </a:r>
          </a:p>
          <a:p>
            <a:pPr>
              <a:tabLst>
                <a:tab pos="457200" algn="l"/>
              </a:tabLst>
            </a:pPr>
            <a:endParaRPr lang="en-US" sz="900" b="1" dirty="0" smtClean="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11:1-14:40</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Ordering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and</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Worship,</a:t>
            </a:r>
            <a:r>
              <a:rPr lang="en-US" sz="2400" b="1" dirty="0">
                <a:latin typeface="Cambria" panose="02040503050406030204" pitchFamily="18" charset="0"/>
                <a:ea typeface="Cambria" panose="02040503050406030204" pitchFamily="18" charset="0"/>
              </a:rPr>
              <a:t> Paul focuses on </a:t>
            </a:r>
            <a:r>
              <a:rPr lang="en-US" sz="2400" b="1" dirty="0" smtClean="0">
                <a:latin typeface="Cambria" panose="02040503050406030204" pitchFamily="18" charset="0"/>
                <a:ea typeface="Cambria" panose="02040503050406030204" pitchFamily="18" charset="0"/>
              </a:rPr>
              <a:t>their </a:t>
            </a:r>
            <a:r>
              <a:rPr lang="en-US" sz="2400" b="1" dirty="0">
                <a:latin typeface="Cambria" panose="02040503050406030204" pitchFamily="18" charset="0"/>
                <a:ea typeface="Cambria" panose="02040503050406030204" pitchFamily="18" charset="0"/>
              </a:rPr>
              <a:t>self-centered approach to worship, and outlines the proper approach to living the Christian life.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900" b="1" dirty="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Sixth</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reiterates the message of the gospel, the person and work of </a:t>
            </a:r>
            <a:r>
              <a:rPr lang="en-US" sz="2400" b="1" dirty="0" smtClean="0">
                <a:latin typeface="Cambria" panose="02040503050406030204" pitchFamily="18" charset="0"/>
                <a:ea typeface="Cambria" panose="02040503050406030204" pitchFamily="18" charset="0"/>
              </a:rPr>
              <a:t>Jesus Christ,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dives </a:t>
            </a:r>
            <a:r>
              <a:rPr lang="en-US" sz="2400" b="1" dirty="0">
                <a:latin typeface="Cambria" panose="02040503050406030204" pitchFamily="18" charset="0"/>
                <a:ea typeface="Cambria" panose="02040503050406030204" pitchFamily="18" charset="0"/>
              </a:rPr>
              <a:t>into the </a:t>
            </a:r>
            <a:r>
              <a:rPr lang="en-US" sz="2400" b="1" dirty="0" smtClean="0">
                <a:latin typeface="Cambria" panose="02040503050406030204" pitchFamily="18" charset="0"/>
                <a:ea typeface="Cambria" panose="02040503050406030204" pitchFamily="18" charset="0"/>
              </a:rPr>
              <a:t>doctrine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Concerning Death and</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900" b="1" dirty="0" smtClean="0">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Seventh</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400" b="1" dirty="0">
                <a:latin typeface="Cambria" panose="02040503050406030204" pitchFamily="18" charset="0"/>
                <a:ea typeface="Cambria" panose="02040503050406030204" pitchFamily="18" charset="0"/>
              </a:rPr>
              <a:t>).  Paul’s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Concluding Instructions and</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Warnings</a:t>
            </a:r>
            <a:r>
              <a:rPr lang="en-US" sz="2400" b="1" dirty="0">
                <a:latin typeface="Cambria" panose="02040503050406030204" pitchFamily="18" charset="0"/>
                <a:ea typeface="Cambria" panose="02040503050406030204" pitchFamily="18" charset="0"/>
              </a:rPr>
              <a:t>, directs </a:t>
            </a:r>
            <a:r>
              <a:rPr lang="en-US" sz="2400" b="1" dirty="0" smtClean="0">
                <a:latin typeface="Cambria" panose="02040503050406030204" pitchFamily="18" charset="0"/>
                <a:ea typeface="Cambria" panose="02040503050406030204" pitchFamily="18" charset="0"/>
              </a:rPr>
              <a:t>proper </a:t>
            </a:r>
            <a:r>
              <a:rPr lang="en-US" sz="2400" b="1" dirty="0">
                <a:latin typeface="Cambria" panose="02040503050406030204" pitchFamily="18" charset="0"/>
                <a:ea typeface="Cambria" panose="02040503050406030204" pitchFamily="18" charset="0"/>
              </a:rPr>
              <a:t>collection for the saints in Jerusalem, </a:t>
            </a:r>
            <a:r>
              <a:rPr lang="en-US" sz="2400" b="1" dirty="0" smtClean="0">
                <a:latin typeface="Cambria" panose="02040503050406030204" pitchFamily="18" charset="0"/>
                <a:ea typeface="Cambria" panose="02040503050406030204" pitchFamily="18" charset="0"/>
              </a:rPr>
              <a:t>and exhort </a:t>
            </a:r>
            <a:r>
              <a:rPr lang="en-US" sz="2400" b="1" dirty="0">
                <a:latin typeface="Cambria" panose="02040503050406030204" pitchFamily="18" charset="0"/>
                <a:ea typeface="Cambria" panose="02040503050406030204" pitchFamily="18" charset="0"/>
              </a:rPr>
              <a:t>them to stand firm in their faith, with love for the Lord and hope for His coming. </a:t>
            </a:r>
          </a:p>
        </p:txBody>
      </p:sp>
    </p:spTree>
    <p:extLst>
      <p:ext uri="{BB962C8B-B14F-4D97-AF65-F5344CB8AC3E}">
        <p14:creationId xmlns:p14="http://schemas.microsoft.com/office/powerpoint/2010/main" xmlns="" val="3113744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116541"/>
            <a:ext cx="6172200" cy="830997"/>
          </a:xfrm>
          <a:prstGeom prst="rect">
            <a:avLst/>
          </a:prstGeom>
          <a:noFill/>
        </p:spPr>
        <p:txBody>
          <a:bodyPr wrap="square" rtlCol="0">
            <a:spAutoFit/>
          </a:bodyPr>
          <a:lstStyle/>
          <a:p>
            <a:pPr algn="ctr"/>
            <a:r>
              <a:rPr lang="en-US" sz="2400" b="1" dirty="0" smtClean="0">
                <a:latin typeface="Cambria" panose="02040503050406030204" pitchFamily="18" charset="0"/>
                <a:ea typeface="Cambria" panose="02040503050406030204" pitchFamily="18" charset="0"/>
              </a:rPr>
              <a:t>Purpose and Presentation</a:t>
            </a:r>
          </a:p>
          <a:p>
            <a:pPr algn="ctr"/>
            <a:r>
              <a:rPr lang="en-US" sz="2400" b="1" dirty="0" smtClean="0">
                <a:latin typeface="Cambria" panose="02040503050406030204" pitchFamily="18" charset="0"/>
                <a:ea typeface="Cambria" panose="02040503050406030204" pitchFamily="18" charset="0"/>
              </a:rPr>
              <a:t>First Corinthians</a:t>
            </a:r>
            <a:endParaRPr lang="en-US" sz="24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990600"/>
            <a:ext cx="8839200" cy="5634952"/>
          </a:xfrm>
          <a:prstGeom prst="rect">
            <a:avLst/>
          </a:prstGeom>
        </p:spPr>
      </p:pic>
    </p:spTree>
    <p:extLst>
      <p:ext uri="{BB962C8B-B14F-4D97-AF65-F5344CB8AC3E}">
        <p14:creationId xmlns:p14="http://schemas.microsoft.com/office/powerpoint/2010/main" xmlns="" val="211729286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832471" y="2946845"/>
            <a:ext cx="5491130" cy="738664"/>
          </a:xfrm>
          <a:prstGeom prst="rect">
            <a:avLst/>
          </a:prstGeom>
          <a:noFill/>
        </p:spPr>
        <p:txBody>
          <a:bodyPr wrap="square" rtlCol="0">
            <a:spAutoFit/>
          </a:bodyPr>
          <a:lstStyle/>
          <a:p>
            <a:pPr algn="ctr"/>
            <a:r>
              <a:rPr lang="en-US" sz="21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Hidden Depths of God … Revealed       2:1-16</a:t>
            </a:r>
            <a:endParaRPr lang="en-US" sz="21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197536"/>
            <a:ext cx="8458200" cy="5186035"/>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opens this study </a:t>
            </a:r>
            <a:r>
              <a:rPr lang="en-US" sz="2400" b="1" dirty="0" smtClean="0">
                <a:latin typeface="Cambria" panose="02040503050406030204" pitchFamily="18" charset="0"/>
                <a:ea typeface="Cambria" panose="02040503050406030204" pitchFamily="18" charset="0"/>
              </a:rPr>
              <a:t>by reminding us of the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our personal story as we share the truth of the Gospel.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“We might teach a truth from the Scripture, properly interpret a text, draw out its unchanging theology, and apply it to the lives of our listeners.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may even point to others who have lived the truth themselves.”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“Yet </a:t>
            </a:r>
            <a:r>
              <a:rPr lang="en-US" sz="2400" b="1" dirty="0" smtClean="0">
                <a:latin typeface="Cambria" panose="02040503050406030204" pitchFamily="18" charset="0"/>
                <a:ea typeface="Cambria" panose="02040503050406030204" pitchFamily="18" charset="0"/>
              </a:rPr>
              <a:t>when a teacher’s or preacher’s own personal life is used to show how the truth of God’s Word works, people tend to listen more attentively, believe more readily, and apply the Word more eagerly</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“Paul’s </a:t>
            </a:r>
            <a:r>
              <a:rPr lang="en-US" sz="2400" b="1" dirty="0" smtClean="0">
                <a:latin typeface="Cambria" panose="02040503050406030204" pitchFamily="18" charset="0"/>
                <a:ea typeface="Cambria" panose="02040503050406030204" pitchFamily="18" charset="0"/>
              </a:rPr>
              <a:t>life was a testimony to God’s truth at work</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43114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8458200" cy="4708981"/>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After pointing out the contrast between the eloquence of worldly wisdom with its polished rhetoric and the humble, simple truth of the Christ </a:t>
            </a:r>
            <a:r>
              <a:rPr lang="en-US" sz="2400" b="1" dirty="0" smtClean="0">
                <a:latin typeface="Cambria" panose="02040503050406030204" pitchFamily="18" charset="0"/>
                <a:ea typeface="Cambria" panose="02040503050406030204" pitchFamily="18" charset="0"/>
              </a:rPr>
              <a:t>faith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Paul then reminds the Corinthians about the nature of his own apostolic ministry among them.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He doesn’t do this to point out his own strengths or to turn the spotlight on </a:t>
            </a:r>
            <a:r>
              <a:rPr lang="en-US" sz="2400" b="1" dirty="0" smtClean="0">
                <a:latin typeface="Cambria" panose="02040503050406030204" pitchFamily="18" charset="0"/>
                <a:ea typeface="Cambria" panose="02040503050406030204" pitchFamily="18" charset="0"/>
              </a:rPr>
              <a:t>himself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2400" b="1" dirty="0" smtClean="0">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 But, he refers to his own ministry as an example of how God uses simple means to reveal His hidden depths,  and how it is the work of God’s own Spirit and not mere human intellect that reveals God’s wisdom.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339617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44919</TotalTime>
  <Words>2334</Words>
  <Application>Microsoft Office PowerPoint</Application>
  <PresentationFormat>On-screen Show (4:3)</PresentationFormat>
  <Paragraphs>300</Paragraphs>
  <Slides>48</Slides>
  <Notes>45</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Trek</vt:lpstr>
      <vt:lpstr>1_Trek</vt:lpstr>
      <vt:lpstr>Slide 1</vt:lpstr>
      <vt:lpstr>1 Corinthians Introduction</vt:lpstr>
      <vt:lpstr>1 Corinthians Introduction</vt:lpstr>
      <vt:lpstr>1 Corinthians Overview</vt:lpstr>
      <vt:lpstr>1 Corinthians Introduction</vt:lpstr>
      <vt:lpstr>Slide 6</vt:lpstr>
      <vt:lpstr>Slide 7</vt:lpstr>
      <vt:lpstr> 1 Corinthians - Lesson Overview</vt:lpstr>
      <vt:lpstr> 1 Corinthians - Lesson Overview</vt:lpstr>
      <vt:lpstr>1 Corinthians 2:1-5 </vt:lpstr>
      <vt:lpstr>1 Corinthians 2:1-5 </vt:lpstr>
      <vt:lpstr>1 Corinthians 2:1-5 </vt:lpstr>
      <vt:lpstr>1 Corinthians 2:1-5 </vt:lpstr>
      <vt:lpstr>1 Corinthians 2:1-5 </vt:lpstr>
      <vt:lpstr>1 Corinthians 2:1-5 </vt:lpstr>
      <vt:lpstr>1 Corinthians 2:6 </vt:lpstr>
      <vt:lpstr>1 Corinthians 2:6</vt:lpstr>
      <vt:lpstr>1 Corinthians 2:6</vt:lpstr>
      <vt:lpstr>1 Corinthians 2:6</vt:lpstr>
      <vt:lpstr>1 Corinthians 2:7-9 </vt:lpstr>
      <vt:lpstr>1 Corinthians 2:7-9</vt:lpstr>
      <vt:lpstr>1 Corinthians 2:7-9</vt:lpstr>
      <vt:lpstr>1 Corinthians 2:7-9</vt:lpstr>
      <vt:lpstr>1 Corinthians 2:7-9</vt:lpstr>
      <vt:lpstr>1 Corinthians 2:7-9</vt:lpstr>
      <vt:lpstr>1 Corinthians 2:7-9</vt:lpstr>
      <vt:lpstr>1 Corinthians 2:7-9</vt:lpstr>
      <vt:lpstr>1 Corinthians 2:10-13 </vt:lpstr>
      <vt:lpstr>1 Corinthians 2:10-13</vt:lpstr>
      <vt:lpstr>1 Corinthians 2:10-13</vt:lpstr>
      <vt:lpstr>1 Corinthians 2:10-13</vt:lpstr>
      <vt:lpstr>1 Corinthians 2:10-13</vt:lpstr>
      <vt:lpstr>1 Corinthians 2:10-13</vt:lpstr>
      <vt:lpstr>1 Corinthians 2:14-16 </vt:lpstr>
      <vt:lpstr>1 Corinthians 2:14-16</vt:lpstr>
      <vt:lpstr>1 Corinthians 2:14-16</vt:lpstr>
      <vt:lpstr>1 Corinthians 2:14-16</vt:lpstr>
      <vt:lpstr>1 Corinthians 2:14-16</vt:lpstr>
      <vt:lpstr>1 Corinthians 2:14-16</vt:lpstr>
      <vt:lpstr>Slide 40</vt:lpstr>
      <vt:lpstr>Application – Delving into the depths of god</vt:lpstr>
      <vt:lpstr>Application – Delving into the depths of god</vt:lpstr>
      <vt:lpstr>Application – Delving into the depths of god</vt:lpstr>
      <vt:lpstr>Application – Delving into the depths of god</vt:lpstr>
      <vt:lpstr>Application – Delving into the depths of god</vt:lpstr>
      <vt:lpstr>Application – Delving into the depths of god</vt:lpstr>
      <vt:lpstr>Slide 47</vt:lpstr>
      <vt:lpstr>Slide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8477</cp:revision>
  <cp:lastPrinted>2023-05-06T01:46:48Z</cp:lastPrinted>
  <dcterms:created xsi:type="dcterms:W3CDTF">2016-10-08T19:35:00Z</dcterms:created>
  <dcterms:modified xsi:type="dcterms:W3CDTF">2023-05-29T20:54:48Z</dcterms:modified>
</cp:coreProperties>
</file>